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45" r:id="rId2"/>
    <p:sldId id="456" r:id="rId3"/>
    <p:sldId id="453" r:id="rId4"/>
    <p:sldId id="428" r:id="rId5"/>
    <p:sldId id="452" r:id="rId6"/>
    <p:sldId id="458" r:id="rId7"/>
    <p:sldId id="432" r:id="rId8"/>
    <p:sldId id="435" r:id="rId9"/>
    <p:sldId id="436" r:id="rId10"/>
    <p:sldId id="429" r:id="rId11"/>
    <p:sldId id="440" r:id="rId12"/>
    <p:sldId id="441" r:id="rId13"/>
    <p:sldId id="433" r:id="rId14"/>
    <p:sldId id="445" r:id="rId15"/>
    <p:sldId id="443" r:id="rId16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57B17"/>
    <a:srgbClr val="7C9A40"/>
    <a:srgbClr val="624B7D"/>
    <a:srgbClr val="83A343"/>
    <a:srgbClr val="F68E38"/>
    <a:srgbClr val="2962A7"/>
    <a:srgbClr val="01FD67"/>
    <a:srgbClr val="FF71F5"/>
    <a:srgbClr val="25E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5" autoAdjust="0"/>
    <p:restoredTop sz="96204" autoAdjust="0"/>
  </p:normalViewPr>
  <p:slideViewPr>
    <p:cSldViewPr>
      <p:cViewPr>
        <p:scale>
          <a:sx n="91" d="100"/>
          <a:sy n="91" d="100"/>
        </p:scale>
        <p:origin x="-1219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B0C71-5227-4D21-A622-94EB1D5D85C9}" type="datetimeFigureOut">
              <a:rPr lang="ko-KR" altLang="en-US" smtClean="0"/>
              <a:pPr/>
              <a:t>2018-03-23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C4D1E-B744-4E61-A0F1-4595BA0C7C3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43485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6726E-822D-42E2-85D9-B294F7FFC7D3}" type="datetimeFigureOut">
              <a:rPr lang="ko-KR" altLang="en-US" smtClean="0"/>
              <a:pPr/>
              <a:t>2018-03-23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41B2E-EF43-49FA-8330-AC5C415052A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5016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41B2E-EF43-49FA-8330-AC5C415052A7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473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C315-08B9-4B79-8BA6-B8BC6A8C0FA1}" type="datetimeFigureOut">
              <a:rPr lang="ko-KR" altLang="en-US" smtClean="0"/>
              <a:pPr/>
              <a:t>2018-03-23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33E6-5825-4B06-B3B6-76A6DB820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C315-08B9-4B79-8BA6-B8BC6A8C0FA1}" type="datetimeFigureOut">
              <a:rPr lang="ko-KR" altLang="en-US" smtClean="0"/>
              <a:pPr/>
              <a:t>2018-03-23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33E6-5825-4B06-B3B6-76A6DB820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C315-08B9-4B79-8BA6-B8BC6A8C0FA1}" type="datetimeFigureOut">
              <a:rPr lang="ko-KR" altLang="en-US" smtClean="0"/>
              <a:pPr/>
              <a:t>2018-03-23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33E6-5825-4B06-B3B6-76A6DB820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C315-08B9-4B79-8BA6-B8BC6A8C0FA1}" type="datetimeFigureOut">
              <a:rPr lang="ko-KR" altLang="en-US" smtClean="0"/>
              <a:pPr/>
              <a:t>2018-03-23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33E6-5825-4B06-B3B6-76A6DB820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C315-08B9-4B79-8BA6-B8BC6A8C0FA1}" type="datetimeFigureOut">
              <a:rPr lang="ko-KR" altLang="en-US" smtClean="0"/>
              <a:pPr/>
              <a:t>2018-03-23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33E6-5825-4B06-B3B6-76A6DB820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C315-08B9-4B79-8BA6-B8BC6A8C0FA1}" type="datetimeFigureOut">
              <a:rPr lang="ko-KR" altLang="en-US" smtClean="0"/>
              <a:pPr/>
              <a:t>2018-03-23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33E6-5825-4B06-B3B6-76A6DB820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C315-08B9-4B79-8BA6-B8BC6A8C0FA1}" type="datetimeFigureOut">
              <a:rPr lang="ko-KR" altLang="en-US" smtClean="0"/>
              <a:pPr/>
              <a:t>2018-03-23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33E6-5825-4B06-B3B6-76A6DB820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C315-08B9-4B79-8BA6-B8BC6A8C0FA1}" type="datetimeFigureOut">
              <a:rPr lang="ko-KR" altLang="en-US" smtClean="0"/>
              <a:pPr/>
              <a:t>2018-03-23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33E6-5825-4B06-B3B6-76A6DB820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C315-08B9-4B79-8BA6-B8BC6A8C0FA1}" type="datetimeFigureOut">
              <a:rPr lang="ko-KR" altLang="en-US" smtClean="0"/>
              <a:pPr/>
              <a:t>2018-03-23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33E6-5825-4B06-B3B6-76A6DB820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C315-08B9-4B79-8BA6-B8BC6A8C0FA1}" type="datetimeFigureOut">
              <a:rPr lang="ko-KR" altLang="en-US" smtClean="0"/>
              <a:pPr/>
              <a:t>2018-03-23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33E6-5825-4B06-B3B6-76A6DB820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C315-08B9-4B79-8BA6-B8BC6A8C0FA1}" type="datetimeFigureOut">
              <a:rPr lang="ko-KR" altLang="en-US" smtClean="0"/>
              <a:pPr/>
              <a:t>2018-03-23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C33E6-5825-4B06-B3B6-76A6DB820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BC315-08B9-4B79-8BA6-B8BC6A8C0FA1}" type="datetimeFigureOut">
              <a:rPr lang="ko-KR" altLang="en-US" smtClean="0"/>
              <a:pPr/>
              <a:t>2018-03-23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C33E6-5825-4B06-B3B6-76A6DB820EF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 txBox="1">
            <a:spLocks/>
          </p:cNvSpPr>
          <p:nvPr/>
        </p:nvSpPr>
        <p:spPr>
          <a:xfrm>
            <a:off x="1619672" y="2564904"/>
            <a:ext cx="6408712" cy="1470025"/>
          </a:xfrm>
          <a:prstGeom prst="rect">
            <a:avLst/>
          </a:prstGeom>
        </p:spPr>
        <p:txBody>
          <a:bodyPr anchor="ctr"/>
          <a:lstStyle/>
          <a:p>
            <a:pPr eaLnBrk="0" latinLnBrk="0" hangingPunct="0">
              <a:defRPr/>
            </a:pPr>
            <a:r>
              <a:rPr lang="ko-KR" altLang="en-US" sz="4500" kern="0" dirty="0" smtClean="0">
                <a:ln w="15875">
                  <a:noFill/>
                </a:ln>
                <a:effectLst>
                  <a:reflection endPos="0" dir="5400000" sy="-100000" algn="bl" rotWithShape="0"/>
                </a:effectLst>
                <a:latin typeface="HY헤드라인M" pitchFamily="18" charset="-127"/>
                <a:ea typeface="HY헤드라인M" pitchFamily="18" charset="-127"/>
                <a:cs typeface="+mj-cs"/>
              </a:rPr>
              <a:t>     화재 예방 교육</a:t>
            </a:r>
            <a:endParaRPr kumimoji="0" lang="en-US" altLang="ko-KR" sz="4500" kern="0" dirty="0">
              <a:ln w="15875">
                <a:noFill/>
              </a:ln>
              <a:effectLst>
                <a:reflection endPos="0" dir="5400000" sy="-100000" algn="bl" rotWithShape="0"/>
              </a:effectLst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0484" y="568136"/>
            <a:ext cx="237332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3200" b="1" dirty="0" smtClean="0">
                <a:solidFill>
                  <a:srgbClr val="0000CC"/>
                </a:solidFill>
                <a:latin typeface="+mn-ea"/>
              </a:rPr>
              <a:t>화재 위험성</a:t>
            </a:r>
            <a:endParaRPr lang="ko-KR" altLang="en-US" sz="3200" b="1" dirty="0">
              <a:solidFill>
                <a:srgbClr val="0000CC"/>
              </a:solidFill>
              <a:latin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626697" y="692696"/>
            <a:ext cx="7137430" cy="4248472"/>
            <a:chOff x="301625" y="736600"/>
            <a:chExt cx="8878888" cy="5168900"/>
          </a:xfrm>
        </p:grpSpPr>
        <p:grpSp>
          <p:nvGrpSpPr>
            <p:cNvPr id="11" name="그룹 16"/>
            <p:cNvGrpSpPr>
              <a:grpSpLocks/>
            </p:cNvGrpSpPr>
            <p:nvPr/>
          </p:nvGrpSpPr>
          <p:grpSpPr bwMode="auto">
            <a:xfrm>
              <a:off x="301625" y="736600"/>
              <a:ext cx="8878888" cy="5168900"/>
              <a:chOff x="263524" y="948645"/>
              <a:chExt cx="8879037" cy="5273493"/>
            </a:xfrm>
          </p:grpSpPr>
          <p:grpSp>
            <p:nvGrpSpPr>
              <p:cNvPr id="12" name="그룹 17"/>
              <p:cNvGrpSpPr>
                <a:grpSpLocks/>
              </p:cNvGrpSpPr>
              <p:nvPr/>
            </p:nvGrpSpPr>
            <p:grpSpPr bwMode="auto">
              <a:xfrm>
                <a:off x="1638300" y="3871051"/>
                <a:ext cx="6642100" cy="2351087"/>
                <a:chOff x="1638744" y="3871398"/>
                <a:chExt cx="6641766" cy="2350722"/>
              </a:xfrm>
            </p:grpSpPr>
            <p:sp>
              <p:nvSpPr>
                <p:cNvPr id="24" name="Freeform 142"/>
                <p:cNvSpPr>
                  <a:spLocks/>
                </p:cNvSpPr>
                <p:nvPr/>
              </p:nvSpPr>
              <p:spPr bwMode="auto">
                <a:xfrm>
                  <a:off x="1638744" y="3871398"/>
                  <a:ext cx="6641766" cy="2350722"/>
                </a:xfrm>
                <a:custGeom>
                  <a:avLst/>
                  <a:gdLst/>
                  <a:ahLst/>
                  <a:cxnLst>
                    <a:cxn ang="0">
                      <a:pos x="1206" y="1218"/>
                    </a:cxn>
                    <a:cxn ang="0">
                      <a:pos x="1271" y="1206"/>
                    </a:cxn>
                    <a:cxn ang="0">
                      <a:pos x="1321" y="1194"/>
                    </a:cxn>
                    <a:cxn ang="0">
                      <a:pos x="1375" y="1179"/>
                    </a:cxn>
                    <a:cxn ang="0">
                      <a:pos x="1426" y="1160"/>
                    </a:cxn>
                    <a:cxn ang="0">
                      <a:pos x="1488" y="1136"/>
                    </a:cxn>
                    <a:cxn ang="0">
                      <a:pos x="1546" y="1110"/>
                    </a:cxn>
                    <a:cxn ang="0">
                      <a:pos x="1602" y="1082"/>
                    </a:cxn>
                    <a:cxn ang="0">
                      <a:pos x="1649" y="1052"/>
                    </a:cxn>
                    <a:cxn ang="0">
                      <a:pos x="1698" y="1021"/>
                    </a:cxn>
                    <a:cxn ang="0">
                      <a:pos x="1752" y="983"/>
                    </a:cxn>
                    <a:cxn ang="0">
                      <a:pos x="1798" y="948"/>
                    </a:cxn>
                    <a:cxn ang="0">
                      <a:pos x="1869" y="889"/>
                    </a:cxn>
                    <a:cxn ang="0">
                      <a:pos x="1938" y="816"/>
                    </a:cxn>
                    <a:cxn ang="0">
                      <a:pos x="1989" y="756"/>
                    </a:cxn>
                    <a:cxn ang="0">
                      <a:pos x="2044" y="686"/>
                    </a:cxn>
                    <a:cxn ang="0">
                      <a:pos x="2098" y="605"/>
                    </a:cxn>
                    <a:cxn ang="0">
                      <a:pos x="2103" y="0"/>
                    </a:cxn>
                    <a:cxn ang="0">
                      <a:pos x="1570" y="296"/>
                    </a:cxn>
                    <a:cxn ang="0">
                      <a:pos x="1523" y="357"/>
                    </a:cxn>
                    <a:cxn ang="0">
                      <a:pos x="1474" y="412"/>
                    </a:cxn>
                    <a:cxn ang="0">
                      <a:pos x="1432" y="455"/>
                    </a:cxn>
                    <a:cxn ang="0">
                      <a:pos x="1381" y="494"/>
                    </a:cxn>
                    <a:cxn ang="0">
                      <a:pos x="1322" y="534"/>
                    </a:cxn>
                    <a:cxn ang="0">
                      <a:pos x="1265" y="566"/>
                    </a:cxn>
                    <a:cxn ang="0">
                      <a:pos x="1210" y="586"/>
                    </a:cxn>
                    <a:cxn ang="0">
                      <a:pos x="1144" y="606"/>
                    </a:cxn>
                    <a:cxn ang="0">
                      <a:pos x="1066" y="616"/>
                    </a:cxn>
                    <a:cxn ang="0">
                      <a:pos x="933" y="620"/>
                    </a:cxn>
                    <a:cxn ang="0">
                      <a:pos x="822" y="600"/>
                    </a:cxn>
                    <a:cxn ang="0">
                      <a:pos x="708" y="559"/>
                    </a:cxn>
                    <a:cxn ang="0">
                      <a:pos x="605" y="501"/>
                    </a:cxn>
                    <a:cxn ang="0">
                      <a:pos x="0" y="781"/>
                    </a:cxn>
                    <a:cxn ang="0">
                      <a:pos x="55" y="839"/>
                    </a:cxn>
                    <a:cxn ang="0">
                      <a:pos x="109" y="892"/>
                    </a:cxn>
                    <a:cxn ang="0">
                      <a:pos x="169" y="944"/>
                    </a:cxn>
                    <a:cxn ang="0">
                      <a:pos x="228" y="989"/>
                    </a:cxn>
                    <a:cxn ang="0">
                      <a:pos x="294" y="1033"/>
                    </a:cxn>
                    <a:cxn ang="0">
                      <a:pos x="359" y="1072"/>
                    </a:cxn>
                    <a:cxn ang="0">
                      <a:pos x="419" y="1105"/>
                    </a:cxn>
                    <a:cxn ang="0">
                      <a:pos x="497" y="1140"/>
                    </a:cxn>
                    <a:cxn ang="0">
                      <a:pos x="573" y="1168"/>
                    </a:cxn>
                    <a:cxn ang="0">
                      <a:pos x="640" y="1191"/>
                    </a:cxn>
                    <a:cxn ang="0">
                      <a:pos x="710" y="1208"/>
                    </a:cxn>
                    <a:cxn ang="0">
                      <a:pos x="791" y="1223"/>
                    </a:cxn>
                    <a:cxn ang="0">
                      <a:pos x="876" y="1233"/>
                    </a:cxn>
                    <a:cxn ang="0">
                      <a:pos x="953" y="1237"/>
                    </a:cxn>
                    <a:cxn ang="0">
                      <a:pos x="1032" y="1235"/>
                    </a:cxn>
                    <a:cxn ang="0">
                      <a:pos x="1112" y="1231"/>
                    </a:cxn>
                    <a:cxn ang="0">
                      <a:pos x="1182" y="1222"/>
                    </a:cxn>
                  </a:cxnLst>
                  <a:rect l="0" t="0" r="r" b="b"/>
                  <a:pathLst>
                    <a:path w="2351" h="1237">
                      <a:moveTo>
                        <a:pt x="1182" y="1222"/>
                      </a:moveTo>
                      <a:lnTo>
                        <a:pt x="1206" y="1218"/>
                      </a:lnTo>
                      <a:lnTo>
                        <a:pt x="1238" y="1212"/>
                      </a:lnTo>
                      <a:lnTo>
                        <a:pt x="1271" y="1206"/>
                      </a:lnTo>
                      <a:lnTo>
                        <a:pt x="1294" y="1200"/>
                      </a:lnTo>
                      <a:lnTo>
                        <a:pt x="1321" y="1194"/>
                      </a:lnTo>
                      <a:lnTo>
                        <a:pt x="1348" y="1185"/>
                      </a:lnTo>
                      <a:lnTo>
                        <a:pt x="1375" y="1179"/>
                      </a:lnTo>
                      <a:lnTo>
                        <a:pt x="1399" y="1171"/>
                      </a:lnTo>
                      <a:lnTo>
                        <a:pt x="1426" y="1160"/>
                      </a:lnTo>
                      <a:lnTo>
                        <a:pt x="1459" y="1148"/>
                      </a:lnTo>
                      <a:lnTo>
                        <a:pt x="1488" y="1136"/>
                      </a:lnTo>
                      <a:lnTo>
                        <a:pt x="1515" y="1123"/>
                      </a:lnTo>
                      <a:lnTo>
                        <a:pt x="1546" y="1110"/>
                      </a:lnTo>
                      <a:lnTo>
                        <a:pt x="1575" y="1095"/>
                      </a:lnTo>
                      <a:lnTo>
                        <a:pt x="1602" y="1082"/>
                      </a:lnTo>
                      <a:lnTo>
                        <a:pt x="1626" y="1066"/>
                      </a:lnTo>
                      <a:lnTo>
                        <a:pt x="1649" y="1052"/>
                      </a:lnTo>
                      <a:lnTo>
                        <a:pt x="1672" y="1036"/>
                      </a:lnTo>
                      <a:lnTo>
                        <a:pt x="1698" y="1021"/>
                      </a:lnTo>
                      <a:lnTo>
                        <a:pt x="1726" y="1002"/>
                      </a:lnTo>
                      <a:lnTo>
                        <a:pt x="1752" y="983"/>
                      </a:lnTo>
                      <a:lnTo>
                        <a:pt x="1776" y="965"/>
                      </a:lnTo>
                      <a:lnTo>
                        <a:pt x="1798" y="948"/>
                      </a:lnTo>
                      <a:lnTo>
                        <a:pt x="1835" y="919"/>
                      </a:lnTo>
                      <a:lnTo>
                        <a:pt x="1869" y="889"/>
                      </a:lnTo>
                      <a:lnTo>
                        <a:pt x="1903" y="855"/>
                      </a:lnTo>
                      <a:lnTo>
                        <a:pt x="1938" y="816"/>
                      </a:lnTo>
                      <a:lnTo>
                        <a:pt x="1962" y="788"/>
                      </a:lnTo>
                      <a:lnTo>
                        <a:pt x="1989" y="756"/>
                      </a:lnTo>
                      <a:lnTo>
                        <a:pt x="2019" y="721"/>
                      </a:lnTo>
                      <a:lnTo>
                        <a:pt x="2044" y="686"/>
                      </a:lnTo>
                      <a:lnTo>
                        <a:pt x="2068" y="648"/>
                      </a:lnTo>
                      <a:lnTo>
                        <a:pt x="2098" y="605"/>
                      </a:lnTo>
                      <a:lnTo>
                        <a:pt x="2351" y="753"/>
                      </a:lnTo>
                      <a:lnTo>
                        <a:pt x="2103" y="0"/>
                      </a:lnTo>
                      <a:lnTo>
                        <a:pt x="1299" y="143"/>
                      </a:lnTo>
                      <a:lnTo>
                        <a:pt x="1570" y="296"/>
                      </a:lnTo>
                      <a:lnTo>
                        <a:pt x="1547" y="329"/>
                      </a:lnTo>
                      <a:lnTo>
                        <a:pt x="1523" y="357"/>
                      </a:lnTo>
                      <a:lnTo>
                        <a:pt x="1498" y="385"/>
                      </a:lnTo>
                      <a:lnTo>
                        <a:pt x="1474" y="412"/>
                      </a:lnTo>
                      <a:lnTo>
                        <a:pt x="1454" y="433"/>
                      </a:lnTo>
                      <a:lnTo>
                        <a:pt x="1432" y="455"/>
                      </a:lnTo>
                      <a:lnTo>
                        <a:pt x="1408" y="474"/>
                      </a:lnTo>
                      <a:lnTo>
                        <a:pt x="1381" y="494"/>
                      </a:lnTo>
                      <a:lnTo>
                        <a:pt x="1349" y="516"/>
                      </a:lnTo>
                      <a:lnTo>
                        <a:pt x="1322" y="534"/>
                      </a:lnTo>
                      <a:lnTo>
                        <a:pt x="1299" y="547"/>
                      </a:lnTo>
                      <a:lnTo>
                        <a:pt x="1265" y="566"/>
                      </a:lnTo>
                      <a:lnTo>
                        <a:pt x="1236" y="578"/>
                      </a:lnTo>
                      <a:lnTo>
                        <a:pt x="1210" y="586"/>
                      </a:lnTo>
                      <a:lnTo>
                        <a:pt x="1183" y="595"/>
                      </a:lnTo>
                      <a:lnTo>
                        <a:pt x="1144" y="606"/>
                      </a:lnTo>
                      <a:lnTo>
                        <a:pt x="1105" y="612"/>
                      </a:lnTo>
                      <a:lnTo>
                        <a:pt x="1066" y="616"/>
                      </a:lnTo>
                      <a:lnTo>
                        <a:pt x="1008" y="618"/>
                      </a:lnTo>
                      <a:lnTo>
                        <a:pt x="933" y="620"/>
                      </a:lnTo>
                      <a:lnTo>
                        <a:pt x="875" y="612"/>
                      </a:lnTo>
                      <a:lnTo>
                        <a:pt x="822" y="600"/>
                      </a:lnTo>
                      <a:lnTo>
                        <a:pt x="761" y="582"/>
                      </a:lnTo>
                      <a:lnTo>
                        <a:pt x="708" y="559"/>
                      </a:lnTo>
                      <a:lnTo>
                        <a:pt x="654" y="532"/>
                      </a:lnTo>
                      <a:lnTo>
                        <a:pt x="605" y="501"/>
                      </a:lnTo>
                      <a:lnTo>
                        <a:pt x="558" y="459"/>
                      </a:lnTo>
                      <a:lnTo>
                        <a:pt x="0" y="781"/>
                      </a:lnTo>
                      <a:lnTo>
                        <a:pt x="23" y="808"/>
                      </a:lnTo>
                      <a:lnTo>
                        <a:pt x="55" y="839"/>
                      </a:lnTo>
                      <a:lnTo>
                        <a:pt x="82" y="866"/>
                      </a:lnTo>
                      <a:lnTo>
                        <a:pt x="109" y="892"/>
                      </a:lnTo>
                      <a:lnTo>
                        <a:pt x="136" y="917"/>
                      </a:lnTo>
                      <a:lnTo>
                        <a:pt x="169" y="944"/>
                      </a:lnTo>
                      <a:lnTo>
                        <a:pt x="198" y="967"/>
                      </a:lnTo>
                      <a:lnTo>
                        <a:pt x="228" y="989"/>
                      </a:lnTo>
                      <a:lnTo>
                        <a:pt x="262" y="1010"/>
                      </a:lnTo>
                      <a:lnTo>
                        <a:pt x="294" y="1033"/>
                      </a:lnTo>
                      <a:lnTo>
                        <a:pt x="328" y="1055"/>
                      </a:lnTo>
                      <a:lnTo>
                        <a:pt x="359" y="1072"/>
                      </a:lnTo>
                      <a:lnTo>
                        <a:pt x="390" y="1090"/>
                      </a:lnTo>
                      <a:lnTo>
                        <a:pt x="419" y="1105"/>
                      </a:lnTo>
                      <a:lnTo>
                        <a:pt x="460" y="1123"/>
                      </a:lnTo>
                      <a:lnTo>
                        <a:pt x="497" y="1140"/>
                      </a:lnTo>
                      <a:lnTo>
                        <a:pt x="540" y="1156"/>
                      </a:lnTo>
                      <a:lnTo>
                        <a:pt x="573" y="1168"/>
                      </a:lnTo>
                      <a:lnTo>
                        <a:pt x="604" y="1180"/>
                      </a:lnTo>
                      <a:lnTo>
                        <a:pt x="640" y="1191"/>
                      </a:lnTo>
                      <a:lnTo>
                        <a:pt x="675" y="1200"/>
                      </a:lnTo>
                      <a:lnTo>
                        <a:pt x="710" y="1208"/>
                      </a:lnTo>
                      <a:lnTo>
                        <a:pt x="751" y="1216"/>
                      </a:lnTo>
                      <a:lnTo>
                        <a:pt x="791" y="1223"/>
                      </a:lnTo>
                      <a:lnTo>
                        <a:pt x="833" y="1229"/>
                      </a:lnTo>
                      <a:lnTo>
                        <a:pt x="876" y="1233"/>
                      </a:lnTo>
                      <a:lnTo>
                        <a:pt x="908" y="1234"/>
                      </a:lnTo>
                      <a:lnTo>
                        <a:pt x="953" y="1237"/>
                      </a:lnTo>
                      <a:lnTo>
                        <a:pt x="997" y="1237"/>
                      </a:lnTo>
                      <a:lnTo>
                        <a:pt x="1032" y="1235"/>
                      </a:lnTo>
                      <a:lnTo>
                        <a:pt x="1070" y="1234"/>
                      </a:lnTo>
                      <a:lnTo>
                        <a:pt x="1112" y="1231"/>
                      </a:lnTo>
                      <a:lnTo>
                        <a:pt x="1150" y="1226"/>
                      </a:lnTo>
                      <a:lnTo>
                        <a:pt x="1182" y="1222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9999FF">
                        <a:gamma/>
                        <a:shade val="46275"/>
                        <a:invGamma/>
                      </a:srgbClr>
                    </a:gs>
                    <a:gs pos="100000">
                      <a:srgbClr val="9999FF"/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  <a:effectLst/>
                <a:scene3d>
                  <a:camera prst="orthographicFront">
                    <a:rot lat="19200000" lon="0" rev="0"/>
                  </a:camera>
                  <a:lightRig rig="threePt" dir="t"/>
                </a:scene3d>
                <a:sp3d extrusionH="227000" prstMaterial="legacyMatte">
                  <a:bevelT w="13500" h="13500" prst="angle"/>
                  <a:bevelB w="13500" h="13500" prst="angle"/>
                  <a:extrusionClr>
                    <a:srgbClr val="3366CC"/>
                  </a:extrusionClr>
                </a:sp3d>
              </p:spPr>
              <p:txBody>
                <a:bodyPr/>
                <a:lstStyle/>
                <a:p>
                  <a:pPr eaLnBrk="0" latinLnBrk="0" hangingPunct="0">
                    <a:defRPr/>
                  </a:pPr>
                  <a:endParaRPr kumimoji="0" lang="ko-KR" altLang="en-US" sz="3600">
                    <a:latin typeface="Times" charset="0"/>
                  </a:endParaRPr>
                </a:p>
              </p:txBody>
            </p:sp>
            <p:sp>
              <p:nvSpPr>
                <p:cNvPr id="26" name="Text Box 133"/>
                <p:cNvSpPr txBox="1">
                  <a:spLocks noChangeArrowheads="1"/>
                </p:cNvSpPr>
                <p:nvPr/>
              </p:nvSpPr>
              <p:spPr bwMode="auto">
                <a:xfrm>
                  <a:off x="3068997" y="5164974"/>
                  <a:ext cx="3185327" cy="6593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9pPr>
                </a:lstStyle>
                <a:p>
                  <a:pPr algn="ctr" latinLnBrk="0"/>
                  <a:r>
                    <a:rPr kumimoji="0" lang="ko-KR" altLang="en-US" dirty="0">
                      <a:latin typeface="HY견고딕" pitchFamily="18" charset="-127"/>
                    </a:rPr>
                    <a:t>소방시설 및 피난방화시설의 </a:t>
                  </a:r>
                  <a:endParaRPr kumimoji="0" lang="en-US" altLang="ko-KR" dirty="0">
                    <a:latin typeface="HY견고딕" pitchFamily="18" charset="-127"/>
                  </a:endParaRPr>
                </a:p>
                <a:p>
                  <a:pPr algn="ctr" latinLnBrk="0"/>
                  <a:r>
                    <a:rPr kumimoji="0" lang="ko-KR" altLang="en-US" dirty="0" smtClean="0">
                      <a:latin typeface="HY견고딕" pitchFamily="18" charset="-127"/>
                    </a:rPr>
                    <a:t>미흡</a:t>
                  </a:r>
                  <a:endParaRPr kumimoji="0" lang="en-US" altLang="ko-KR" dirty="0">
                    <a:latin typeface="HY견고딕" pitchFamily="18" charset="-127"/>
                  </a:endParaRPr>
                </a:p>
              </p:txBody>
            </p:sp>
          </p:grpSp>
          <p:grpSp>
            <p:nvGrpSpPr>
              <p:cNvPr id="13" name="그룹 16"/>
              <p:cNvGrpSpPr>
                <a:grpSpLocks/>
              </p:cNvGrpSpPr>
              <p:nvPr/>
            </p:nvGrpSpPr>
            <p:grpSpPr bwMode="auto">
              <a:xfrm>
                <a:off x="263524" y="1405800"/>
                <a:ext cx="3482975" cy="4086225"/>
                <a:chOff x="263503" y="1405563"/>
                <a:chExt cx="3483276" cy="4086942"/>
              </a:xfrm>
            </p:grpSpPr>
            <p:sp>
              <p:nvSpPr>
                <p:cNvPr id="22" name="Freeform 143"/>
                <p:cNvSpPr>
                  <a:spLocks/>
                </p:cNvSpPr>
                <p:nvPr/>
              </p:nvSpPr>
              <p:spPr bwMode="auto">
                <a:xfrm>
                  <a:off x="263503" y="1405563"/>
                  <a:ext cx="3483276" cy="4086942"/>
                </a:xfrm>
                <a:custGeom>
                  <a:avLst/>
                  <a:gdLst/>
                  <a:ahLst/>
                  <a:cxnLst>
                    <a:cxn ang="0">
                      <a:pos x="1166" y="4"/>
                    </a:cxn>
                    <a:cxn ang="0">
                      <a:pos x="1106" y="16"/>
                    </a:cxn>
                    <a:cxn ang="0">
                      <a:pos x="1053" y="30"/>
                    </a:cxn>
                    <a:cxn ang="0">
                      <a:pos x="1001" y="45"/>
                    </a:cxn>
                    <a:cxn ang="0">
                      <a:pos x="948" y="64"/>
                    </a:cxn>
                    <a:cxn ang="0">
                      <a:pos x="889" y="88"/>
                    </a:cxn>
                    <a:cxn ang="0">
                      <a:pos x="831" y="113"/>
                    </a:cxn>
                    <a:cxn ang="0">
                      <a:pos x="774" y="142"/>
                    </a:cxn>
                    <a:cxn ang="0">
                      <a:pos x="726" y="171"/>
                    </a:cxn>
                    <a:cxn ang="0">
                      <a:pos x="677" y="202"/>
                    </a:cxn>
                    <a:cxn ang="0">
                      <a:pos x="623" y="241"/>
                    </a:cxn>
                    <a:cxn ang="0">
                      <a:pos x="576" y="276"/>
                    </a:cxn>
                    <a:cxn ang="0">
                      <a:pos x="501" y="344"/>
                    </a:cxn>
                    <a:cxn ang="0">
                      <a:pos x="436" y="410"/>
                    </a:cxn>
                    <a:cxn ang="0">
                      <a:pos x="385" y="470"/>
                    </a:cxn>
                    <a:cxn ang="0">
                      <a:pos x="331" y="540"/>
                    </a:cxn>
                    <a:cxn ang="0">
                      <a:pos x="283" y="617"/>
                    </a:cxn>
                    <a:cxn ang="0">
                      <a:pos x="238" y="693"/>
                    </a:cxn>
                    <a:cxn ang="0">
                      <a:pos x="200" y="777"/>
                    </a:cxn>
                    <a:cxn ang="0">
                      <a:pos x="168" y="868"/>
                    </a:cxn>
                    <a:cxn ang="0">
                      <a:pos x="134" y="980"/>
                    </a:cxn>
                    <a:cxn ang="0">
                      <a:pos x="114" y="1089"/>
                    </a:cxn>
                    <a:cxn ang="0">
                      <a:pos x="98" y="1230"/>
                    </a:cxn>
                    <a:cxn ang="0">
                      <a:pos x="98" y="1353"/>
                    </a:cxn>
                    <a:cxn ang="0">
                      <a:pos x="110" y="1464"/>
                    </a:cxn>
                    <a:cxn ang="0">
                      <a:pos x="129" y="1579"/>
                    </a:cxn>
                    <a:cxn ang="0">
                      <a:pos x="165" y="1704"/>
                    </a:cxn>
                    <a:cxn ang="0">
                      <a:pos x="208" y="1821"/>
                    </a:cxn>
                    <a:cxn ang="0">
                      <a:pos x="268" y="1932"/>
                    </a:cxn>
                    <a:cxn ang="0">
                      <a:pos x="817" y="2205"/>
                    </a:cxn>
                    <a:cxn ang="0">
                      <a:pos x="804" y="1622"/>
                    </a:cxn>
                    <a:cxn ang="0">
                      <a:pos x="754" y="1530"/>
                    </a:cxn>
                    <a:cxn ang="0">
                      <a:pos x="725" y="1442"/>
                    </a:cxn>
                    <a:cxn ang="0">
                      <a:pos x="714" y="1357"/>
                    </a:cxn>
                    <a:cxn ang="0">
                      <a:pos x="710" y="1273"/>
                    </a:cxn>
                    <a:cxn ang="0">
                      <a:pos x="718" y="1175"/>
                    </a:cxn>
                    <a:cxn ang="0">
                      <a:pos x="741" y="1078"/>
                    </a:cxn>
                    <a:cxn ang="0">
                      <a:pos x="776" y="988"/>
                    </a:cxn>
                    <a:cxn ang="0">
                      <a:pos x="817" y="916"/>
                    </a:cxn>
                    <a:cxn ang="0">
                      <a:pos x="855" y="865"/>
                    </a:cxn>
                    <a:cxn ang="0">
                      <a:pos x="900" y="813"/>
                    </a:cxn>
                    <a:cxn ang="0">
                      <a:pos x="943" y="769"/>
                    </a:cxn>
                    <a:cxn ang="0">
                      <a:pos x="993" y="730"/>
                    </a:cxn>
                    <a:cxn ang="0">
                      <a:pos x="1052" y="691"/>
                    </a:cxn>
                    <a:cxn ang="0">
                      <a:pos x="1109" y="659"/>
                    </a:cxn>
                    <a:cxn ang="0">
                      <a:pos x="1192" y="631"/>
                    </a:cxn>
                  </a:cxnLst>
                  <a:rect l="0" t="0" r="r" b="b"/>
                  <a:pathLst>
                    <a:path w="1192" h="2205">
                      <a:moveTo>
                        <a:pt x="1192" y="0"/>
                      </a:moveTo>
                      <a:lnTo>
                        <a:pt x="1166" y="4"/>
                      </a:lnTo>
                      <a:lnTo>
                        <a:pt x="1141" y="8"/>
                      </a:lnTo>
                      <a:lnTo>
                        <a:pt x="1106" y="16"/>
                      </a:lnTo>
                      <a:lnTo>
                        <a:pt x="1080" y="22"/>
                      </a:lnTo>
                      <a:lnTo>
                        <a:pt x="1053" y="30"/>
                      </a:lnTo>
                      <a:lnTo>
                        <a:pt x="1028" y="38"/>
                      </a:lnTo>
                      <a:lnTo>
                        <a:pt x="1001" y="45"/>
                      </a:lnTo>
                      <a:lnTo>
                        <a:pt x="975" y="53"/>
                      </a:lnTo>
                      <a:lnTo>
                        <a:pt x="948" y="64"/>
                      </a:lnTo>
                      <a:lnTo>
                        <a:pt x="916" y="76"/>
                      </a:lnTo>
                      <a:lnTo>
                        <a:pt x="889" y="88"/>
                      </a:lnTo>
                      <a:lnTo>
                        <a:pt x="861" y="100"/>
                      </a:lnTo>
                      <a:lnTo>
                        <a:pt x="831" y="113"/>
                      </a:lnTo>
                      <a:lnTo>
                        <a:pt x="801" y="128"/>
                      </a:lnTo>
                      <a:lnTo>
                        <a:pt x="774" y="142"/>
                      </a:lnTo>
                      <a:lnTo>
                        <a:pt x="749" y="158"/>
                      </a:lnTo>
                      <a:lnTo>
                        <a:pt x="726" y="171"/>
                      </a:lnTo>
                      <a:lnTo>
                        <a:pt x="703" y="188"/>
                      </a:lnTo>
                      <a:lnTo>
                        <a:pt x="677" y="202"/>
                      </a:lnTo>
                      <a:lnTo>
                        <a:pt x="649" y="221"/>
                      </a:lnTo>
                      <a:lnTo>
                        <a:pt x="623" y="241"/>
                      </a:lnTo>
                      <a:lnTo>
                        <a:pt x="599" y="260"/>
                      </a:lnTo>
                      <a:lnTo>
                        <a:pt x="576" y="276"/>
                      </a:lnTo>
                      <a:lnTo>
                        <a:pt x="539" y="307"/>
                      </a:lnTo>
                      <a:lnTo>
                        <a:pt x="501" y="344"/>
                      </a:lnTo>
                      <a:lnTo>
                        <a:pt x="471" y="371"/>
                      </a:lnTo>
                      <a:lnTo>
                        <a:pt x="436" y="410"/>
                      </a:lnTo>
                      <a:lnTo>
                        <a:pt x="412" y="438"/>
                      </a:lnTo>
                      <a:lnTo>
                        <a:pt x="385" y="470"/>
                      </a:lnTo>
                      <a:lnTo>
                        <a:pt x="355" y="507"/>
                      </a:lnTo>
                      <a:lnTo>
                        <a:pt x="331" y="540"/>
                      </a:lnTo>
                      <a:lnTo>
                        <a:pt x="307" y="579"/>
                      </a:lnTo>
                      <a:lnTo>
                        <a:pt x="283" y="617"/>
                      </a:lnTo>
                      <a:lnTo>
                        <a:pt x="258" y="658"/>
                      </a:lnTo>
                      <a:lnTo>
                        <a:pt x="238" y="693"/>
                      </a:lnTo>
                      <a:lnTo>
                        <a:pt x="219" y="736"/>
                      </a:lnTo>
                      <a:lnTo>
                        <a:pt x="200" y="777"/>
                      </a:lnTo>
                      <a:lnTo>
                        <a:pt x="184" y="821"/>
                      </a:lnTo>
                      <a:lnTo>
                        <a:pt x="168" y="868"/>
                      </a:lnTo>
                      <a:lnTo>
                        <a:pt x="148" y="926"/>
                      </a:lnTo>
                      <a:lnTo>
                        <a:pt x="134" y="980"/>
                      </a:lnTo>
                      <a:lnTo>
                        <a:pt x="121" y="1035"/>
                      </a:lnTo>
                      <a:lnTo>
                        <a:pt x="114" y="1089"/>
                      </a:lnTo>
                      <a:lnTo>
                        <a:pt x="105" y="1152"/>
                      </a:lnTo>
                      <a:lnTo>
                        <a:pt x="98" y="1230"/>
                      </a:lnTo>
                      <a:lnTo>
                        <a:pt x="97" y="1292"/>
                      </a:lnTo>
                      <a:lnTo>
                        <a:pt x="98" y="1353"/>
                      </a:lnTo>
                      <a:lnTo>
                        <a:pt x="103" y="1411"/>
                      </a:lnTo>
                      <a:lnTo>
                        <a:pt x="110" y="1464"/>
                      </a:lnTo>
                      <a:lnTo>
                        <a:pt x="117" y="1521"/>
                      </a:lnTo>
                      <a:lnTo>
                        <a:pt x="129" y="1579"/>
                      </a:lnTo>
                      <a:lnTo>
                        <a:pt x="145" y="1641"/>
                      </a:lnTo>
                      <a:lnTo>
                        <a:pt x="165" y="1704"/>
                      </a:lnTo>
                      <a:lnTo>
                        <a:pt x="186" y="1763"/>
                      </a:lnTo>
                      <a:lnTo>
                        <a:pt x="208" y="1821"/>
                      </a:lnTo>
                      <a:lnTo>
                        <a:pt x="235" y="1878"/>
                      </a:lnTo>
                      <a:lnTo>
                        <a:pt x="268" y="1932"/>
                      </a:lnTo>
                      <a:lnTo>
                        <a:pt x="0" y="2084"/>
                      </a:lnTo>
                      <a:lnTo>
                        <a:pt x="817" y="2205"/>
                      </a:lnTo>
                      <a:lnTo>
                        <a:pt x="1118" y="1454"/>
                      </a:lnTo>
                      <a:lnTo>
                        <a:pt x="804" y="1622"/>
                      </a:lnTo>
                      <a:lnTo>
                        <a:pt x="773" y="1574"/>
                      </a:lnTo>
                      <a:lnTo>
                        <a:pt x="754" y="1530"/>
                      </a:lnTo>
                      <a:lnTo>
                        <a:pt x="737" y="1486"/>
                      </a:lnTo>
                      <a:lnTo>
                        <a:pt x="725" y="1442"/>
                      </a:lnTo>
                      <a:lnTo>
                        <a:pt x="716" y="1398"/>
                      </a:lnTo>
                      <a:lnTo>
                        <a:pt x="714" y="1357"/>
                      </a:lnTo>
                      <a:lnTo>
                        <a:pt x="710" y="1315"/>
                      </a:lnTo>
                      <a:lnTo>
                        <a:pt x="710" y="1273"/>
                      </a:lnTo>
                      <a:lnTo>
                        <a:pt x="712" y="1223"/>
                      </a:lnTo>
                      <a:lnTo>
                        <a:pt x="718" y="1175"/>
                      </a:lnTo>
                      <a:lnTo>
                        <a:pt x="729" y="1121"/>
                      </a:lnTo>
                      <a:lnTo>
                        <a:pt x="741" y="1078"/>
                      </a:lnTo>
                      <a:lnTo>
                        <a:pt x="760" y="1029"/>
                      </a:lnTo>
                      <a:lnTo>
                        <a:pt x="776" y="988"/>
                      </a:lnTo>
                      <a:lnTo>
                        <a:pt x="799" y="947"/>
                      </a:lnTo>
                      <a:lnTo>
                        <a:pt x="817" y="916"/>
                      </a:lnTo>
                      <a:lnTo>
                        <a:pt x="836" y="891"/>
                      </a:lnTo>
                      <a:lnTo>
                        <a:pt x="855" y="865"/>
                      </a:lnTo>
                      <a:lnTo>
                        <a:pt x="877" y="839"/>
                      </a:lnTo>
                      <a:lnTo>
                        <a:pt x="900" y="813"/>
                      </a:lnTo>
                      <a:lnTo>
                        <a:pt x="920" y="794"/>
                      </a:lnTo>
                      <a:lnTo>
                        <a:pt x="943" y="769"/>
                      </a:lnTo>
                      <a:lnTo>
                        <a:pt x="966" y="751"/>
                      </a:lnTo>
                      <a:lnTo>
                        <a:pt x="993" y="730"/>
                      </a:lnTo>
                      <a:lnTo>
                        <a:pt x="1025" y="709"/>
                      </a:lnTo>
                      <a:lnTo>
                        <a:pt x="1052" y="691"/>
                      </a:lnTo>
                      <a:lnTo>
                        <a:pt x="1075" y="678"/>
                      </a:lnTo>
                      <a:lnTo>
                        <a:pt x="1109" y="659"/>
                      </a:lnTo>
                      <a:lnTo>
                        <a:pt x="1141" y="645"/>
                      </a:lnTo>
                      <a:lnTo>
                        <a:pt x="1192" y="631"/>
                      </a:lnTo>
                      <a:lnTo>
                        <a:pt x="1192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00CCFF"/>
                    </a:gs>
                    <a:gs pos="100000">
                      <a:srgbClr val="00CCFF">
                        <a:gamma/>
                        <a:shade val="46275"/>
                        <a:invGamma/>
                      </a:srgb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  <a:effectLst/>
                <a:scene3d>
                  <a:camera prst="orthographicFront">
                    <a:rot lat="19200000" lon="0" rev="0"/>
                  </a:camera>
                  <a:lightRig rig="threePt" dir="t"/>
                </a:scene3d>
                <a:sp3d extrusionH="227000" prstMaterial="legacyMatte">
                  <a:bevelT w="13500" h="13500" prst="angle"/>
                  <a:bevelB w="13500" h="13500" prst="angle"/>
                  <a:extrusionClr>
                    <a:srgbClr val="3366CC"/>
                  </a:extrusionClr>
                </a:sp3d>
              </p:spPr>
              <p:txBody>
                <a:bodyPr/>
                <a:lstStyle/>
                <a:p>
                  <a:pPr eaLnBrk="0" latinLnBrk="0" hangingPunct="0">
                    <a:defRPr/>
                  </a:pPr>
                  <a:endParaRPr kumimoji="0" lang="ko-KR" altLang="en-US" sz="3600">
                    <a:latin typeface="Times" charset="0"/>
                  </a:endParaRPr>
                </a:p>
              </p:txBody>
            </p:sp>
            <p:sp>
              <p:nvSpPr>
                <p:cNvPr id="23" name="Text Box 134"/>
                <p:cNvSpPr txBox="1">
                  <a:spLocks noChangeArrowheads="1"/>
                </p:cNvSpPr>
                <p:nvPr/>
              </p:nvSpPr>
              <p:spPr bwMode="auto">
                <a:xfrm rot="19264794">
                  <a:off x="951815" y="2939419"/>
                  <a:ext cx="2004282" cy="6595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charset="0"/>
                      <a:ea typeface="HY견고딕" pitchFamily="18" charset="-127"/>
                    </a:defRPr>
                  </a:lvl9pPr>
                </a:lstStyle>
                <a:p>
                  <a:pPr algn="ctr" latinLnBrk="0"/>
                  <a:r>
                    <a:rPr kumimoji="0" lang="ko-KR" altLang="en-US" dirty="0">
                      <a:latin typeface="HY견고딕" pitchFamily="18" charset="-127"/>
                    </a:rPr>
                    <a:t>학</a:t>
                  </a:r>
                  <a:r>
                    <a:rPr kumimoji="0" lang="ko-KR" altLang="en-US" dirty="0" smtClean="0">
                      <a:latin typeface="HY견고딕" pitchFamily="18" charset="-127"/>
                    </a:rPr>
                    <a:t>내 </a:t>
                  </a:r>
                  <a:r>
                    <a:rPr kumimoji="0" lang="ko-KR" altLang="en-US" b="1" dirty="0">
                      <a:latin typeface="HY견고딕" pitchFamily="18" charset="-127"/>
                    </a:rPr>
                    <a:t>각종 </a:t>
                  </a:r>
                  <a:r>
                    <a:rPr kumimoji="0" lang="ko-KR" altLang="en-US" b="1" dirty="0" smtClean="0">
                      <a:latin typeface="HY견고딕" pitchFamily="18" charset="-127"/>
                    </a:rPr>
                    <a:t>가연물 </a:t>
                  </a:r>
                  <a:endParaRPr kumimoji="0" lang="en-US" altLang="ko-KR" b="1" dirty="0" smtClean="0">
                    <a:latin typeface="HY견고딕" pitchFamily="18" charset="-127"/>
                  </a:endParaRPr>
                </a:p>
                <a:p>
                  <a:pPr algn="ctr" latinLnBrk="0"/>
                  <a:r>
                    <a:rPr kumimoji="0" lang="ko-KR" altLang="en-US" b="1" dirty="0" smtClean="0">
                      <a:latin typeface="HY견고딕" pitchFamily="18" charset="-127"/>
                    </a:rPr>
                    <a:t>다량 </a:t>
                  </a:r>
                  <a:r>
                    <a:rPr kumimoji="0" lang="ko-KR" altLang="en-US" dirty="0" smtClean="0">
                      <a:latin typeface="HY견고딕" pitchFamily="18" charset="-127"/>
                    </a:rPr>
                    <a:t>존</a:t>
                  </a:r>
                  <a:r>
                    <a:rPr kumimoji="0" lang="ko-KR" altLang="en-US" dirty="0">
                      <a:latin typeface="HY견고딕" pitchFamily="18" charset="-127"/>
                    </a:rPr>
                    <a:t>재</a:t>
                  </a:r>
                  <a:endParaRPr kumimoji="0" lang="en-US" altLang="ko-KR" dirty="0">
                    <a:latin typeface="HY견고딕" pitchFamily="18" charset="-127"/>
                  </a:endParaRPr>
                </a:p>
              </p:txBody>
            </p:sp>
          </p:grpSp>
          <p:grpSp>
            <p:nvGrpSpPr>
              <p:cNvPr id="14" name="그룹 15"/>
              <p:cNvGrpSpPr>
                <a:grpSpLocks/>
              </p:cNvGrpSpPr>
              <p:nvPr/>
            </p:nvGrpSpPr>
            <p:grpSpPr bwMode="auto">
              <a:xfrm>
                <a:off x="3424239" y="948645"/>
                <a:ext cx="5718322" cy="3794126"/>
                <a:chOff x="3424677" y="948675"/>
                <a:chExt cx="5717855" cy="3793639"/>
              </a:xfrm>
            </p:grpSpPr>
            <p:sp>
              <p:nvSpPr>
                <p:cNvPr id="15" name="Freeform 144"/>
                <p:cNvSpPr>
                  <a:spLocks/>
                </p:cNvSpPr>
                <p:nvPr/>
              </p:nvSpPr>
              <p:spPr bwMode="auto">
                <a:xfrm>
                  <a:off x="3424677" y="948675"/>
                  <a:ext cx="4827338" cy="3793639"/>
                </a:xfrm>
                <a:custGeom>
                  <a:avLst/>
                  <a:gdLst/>
                  <a:ahLst/>
                  <a:cxnLst>
                    <a:cxn ang="0">
                      <a:pos x="699" y="297"/>
                    </a:cxn>
                    <a:cxn ang="0">
                      <a:pos x="764" y="310"/>
                    </a:cxn>
                    <a:cxn ang="0">
                      <a:pos x="814" y="322"/>
                    </a:cxn>
                    <a:cxn ang="0">
                      <a:pos x="866" y="338"/>
                    </a:cxn>
                    <a:cxn ang="0">
                      <a:pos x="919" y="356"/>
                    </a:cxn>
                    <a:cxn ang="0">
                      <a:pos x="979" y="380"/>
                    </a:cxn>
                    <a:cxn ang="0">
                      <a:pos x="1037" y="406"/>
                    </a:cxn>
                    <a:cxn ang="0">
                      <a:pos x="1094" y="434"/>
                    </a:cxn>
                    <a:cxn ang="0">
                      <a:pos x="1142" y="464"/>
                    </a:cxn>
                    <a:cxn ang="0">
                      <a:pos x="1191" y="495"/>
                    </a:cxn>
                    <a:cxn ang="0">
                      <a:pos x="1245" y="532"/>
                    </a:cxn>
                    <a:cxn ang="0">
                      <a:pos x="1292" y="569"/>
                    </a:cxn>
                    <a:cxn ang="0">
                      <a:pos x="1366" y="635"/>
                    </a:cxn>
                    <a:cxn ang="0">
                      <a:pos x="1431" y="701"/>
                    </a:cxn>
                    <a:cxn ang="0">
                      <a:pos x="1482" y="761"/>
                    </a:cxn>
                    <a:cxn ang="0">
                      <a:pos x="1536" y="833"/>
                    </a:cxn>
                    <a:cxn ang="0">
                      <a:pos x="1586" y="909"/>
                    </a:cxn>
                    <a:cxn ang="0">
                      <a:pos x="1629" y="985"/>
                    </a:cxn>
                    <a:cxn ang="0">
                      <a:pos x="1668" y="1070"/>
                    </a:cxn>
                    <a:cxn ang="0">
                      <a:pos x="1700" y="1160"/>
                    </a:cxn>
                    <a:cxn ang="0">
                      <a:pos x="1734" y="1272"/>
                    </a:cxn>
                    <a:cxn ang="0">
                      <a:pos x="1754" y="1381"/>
                    </a:cxn>
                    <a:cxn ang="0">
                      <a:pos x="1770" y="1522"/>
                    </a:cxn>
                    <a:cxn ang="0">
                      <a:pos x="1770" y="1644"/>
                    </a:cxn>
                    <a:cxn ang="0">
                      <a:pos x="1758" y="1755"/>
                    </a:cxn>
                    <a:cxn ang="0">
                      <a:pos x="1739" y="1870"/>
                    </a:cxn>
                    <a:cxn ang="0">
                      <a:pos x="1703" y="1996"/>
                    </a:cxn>
                    <a:cxn ang="0">
                      <a:pos x="1145" y="1711"/>
                    </a:cxn>
                    <a:cxn ang="0">
                      <a:pos x="1159" y="1607"/>
                    </a:cxn>
                    <a:cxn ang="0">
                      <a:pos x="1156" y="1514"/>
                    </a:cxn>
                    <a:cxn ang="0">
                      <a:pos x="1140" y="1413"/>
                    </a:cxn>
                    <a:cxn ang="0">
                      <a:pos x="1109" y="1322"/>
                    </a:cxn>
                    <a:cxn ang="0">
                      <a:pos x="1070" y="1239"/>
                    </a:cxn>
                    <a:cxn ang="0">
                      <a:pos x="1032" y="1183"/>
                    </a:cxn>
                    <a:cxn ang="0">
                      <a:pos x="992" y="1132"/>
                    </a:cxn>
                    <a:cxn ang="0">
                      <a:pos x="947" y="1086"/>
                    </a:cxn>
                    <a:cxn ang="0">
                      <a:pos x="901" y="1043"/>
                    </a:cxn>
                    <a:cxn ang="0">
                      <a:pos x="842" y="1002"/>
                    </a:cxn>
                    <a:cxn ang="0">
                      <a:pos x="792" y="971"/>
                    </a:cxn>
                    <a:cxn ang="0">
                      <a:pos x="729" y="940"/>
                    </a:cxn>
                    <a:cxn ang="0">
                      <a:pos x="676" y="922"/>
                    </a:cxn>
                    <a:cxn ang="0">
                      <a:pos x="598" y="905"/>
                    </a:cxn>
                    <a:cxn ang="0">
                      <a:pos x="520" y="899"/>
                    </a:cxn>
                    <a:cxn ang="0">
                      <a:pos x="498" y="1222"/>
                    </a:cxn>
                    <a:cxn ang="0">
                      <a:pos x="497" y="0"/>
                    </a:cxn>
                    <a:cxn ang="0">
                      <a:pos x="524" y="280"/>
                    </a:cxn>
                    <a:cxn ang="0">
                      <a:pos x="604" y="285"/>
                    </a:cxn>
                    <a:cxn ang="0">
                      <a:pos x="675" y="293"/>
                    </a:cxn>
                  </a:cxnLst>
                  <a:rect l="0" t="0" r="r" b="b"/>
                  <a:pathLst>
                    <a:path w="1772" h="1996">
                      <a:moveTo>
                        <a:pt x="675" y="293"/>
                      </a:moveTo>
                      <a:lnTo>
                        <a:pt x="699" y="297"/>
                      </a:lnTo>
                      <a:lnTo>
                        <a:pt x="732" y="302"/>
                      </a:lnTo>
                      <a:lnTo>
                        <a:pt x="764" y="310"/>
                      </a:lnTo>
                      <a:lnTo>
                        <a:pt x="787" y="315"/>
                      </a:lnTo>
                      <a:lnTo>
                        <a:pt x="814" y="322"/>
                      </a:lnTo>
                      <a:lnTo>
                        <a:pt x="839" y="330"/>
                      </a:lnTo>
                      <a:lnTo>
                        <a:pt x="866" y="338"/>
                      </a:lnTo>
                      <a:lnTo>
                        <a:pt x="891" y="345"/>
                      </a:lnTo>
                      <a:lnTo>
                        <a:pt x="919" y="356"/>
                      </a:lnTo>
                      <a:lnTo>
                        <a:pt x="951" y="369"/>
                      </a:lnTo>
                      <a:lnTo>
                        <a:pt x="979" y="380"/>
                      </a:lnTo>
                      <a:lnTo>
                        <a:pt x="1006" y="392"/>
                      </a:lnTo>
                      <a:lnTo>
                        <a:pt x="1037" y="406"/>
                      </a:lnTo>
                      <a:lnTo>
                        <a:pt x="1067" y="421"/>
                      </a:lnTo>
                      <a:lnTo>
                        <a:pt x="1094" y="434"/>
                      </a:lnTo>
                      <a:lnTo>
                        <a:pt x="1120" y="450"/>
                      </a:lnTo>
                      <a:lnTo>
                        <a:pt x="1142" y="464"/>
                      </a:lnTo>
                      <a:lnTo>
                        <a:pt x="1165" y="480"/>
                      </a:lnTo>
                      <a:lnTo>
                        <a:pt x="1191" y="495"/>
                      </a:lnTo>
                      <a:lnTo>
                        <a:pt x="1219" y="513"/>
                      </a:lnTo>
                      <a:lnTo>
                        <a:pt x="1245" y="532"/>
                      </a:lnTo>
                      <a:lnTo>
                        <a:pt x="1269" y="551"/>
                      </a:lnTo>
                      <a:lnTo>
                        <a:pt x="1292" y="569"/>
                      </a:lnTo>
                      <a:lnTo>
                        <a:pt x="1328" y="600"/>
                      </a:lnTo>
                      <a:lnTo>
                        <a:pt x="1366" y="635"/>
                      </a:lnTo>
                      <a:lnTo>
                        <a:pt x="1396" y="662"/>
                      </a:lnTo>
                      <a:lnTo>
                        <a:pt x="1431" y="701"/>
                      </a:lnTo>
                      <a:lnTo>
                        <a:pt x="1455" y="729"/>
                      </a:lnTo>
                      <a:lnTo>
                        <a:pt x="1482" y="761"/>
                      </a:lnTo>
                      <a:lnTo>
                        <a:pt x="1512" y="798"/>
                      </a:lnTo>
                      <a:lnTo>
                        <a:pt x="1536" y="833"/>
                      </a:lnTo>
                      <a:lnTo>
                        <a:pt x="1560" y="872"/>
                      </a:lnTo>
                      <a:lnTo>
                        <a:pt x="1586" y="909"/>
                      </a:lnTo>
                      <a:lnTo>
                        <a:pt x="1607" y="950"/>
                      </a:lnTo>
                      <a:lnTo>
                        <a:pt x="1629" y="985"/>
                      </a:lnTo>
                      <a:lnTo>
                        <a:pt x="1649" y="1028"/>
                      </a:lnTo>
                      <a:lnTo>
                        <a:pt x="1668" y="1070"/>
                      </a:lnTo>
                      <a:lnTo>
                        <a:pt x="1684" y="1113"/>
                      </a:lnTo>
                      <a:lnTo>
                        <a:pt x="1700" y="1160"/>
                      </a:lnTo>
                      <a:lnTo>
                        <a:pt x="1720" y="1218"/>
                      </a:lnTo>
                      <a:lnTo>
                        <a:pt x="1734" y="1272"/>
                      </a:lnTo>
                      <a:lnTo>
                        <a:pt x="1747" y="1327"/>
                      </a:lnTo>
                      <a:lnTo>
                        <a:pt x="1754" y="1381"/>
                      </a:lnTo>
                      <a:lnTo>
                        <a:pt x="1764" y="1444"/>
                      </a:lnTo>
                      <a:lnTo>
                        <a:pt x="1770" y="1522"/>
                      </a:lnTo>
                      <a:lnTo>
                        <a:pt x="1772" y="1583"/>
                      </a:lnTo>
                      <a:lnTo>
                        <a:pt x="1770" y="1644"/>
                      </a:lnTo>
                      <a:lnTo>
                        <a:pt x="1765" y="1701"/>
                      </a:lnTo>
                      <a:lnTo>
                        <a:pt x="1758" y="1755"/>
                      </a:lnTo>
                      <a:lnTo>
                        <a:pt x="1751" y="1812"/>
                      </a:lnTo>
                      <a:lnTo>
                        <a:pt x="1739" y="1870"/>
                      </a:lnTo>
                      <a:lnTo>
                        <a:pt x="1723" y="1932"/>
                      </a:lnTo>
                      <a:lnTo>
                        <a:pt x="1703" y="1996"/>
                      </a:lnTo>
                      <a:lnTo>
                        <a:pt x="1587" y="1635"/>
                      </a:lnTo>
                      <a:lnTo>
                        <a:pt x="1145" y="1711"/>
                      </a:lnTo>
                      <a:lnTo>
                        <a:pt x="1155" y="1648"/>
                      </a:lnTo>
                      <a:lnTo>
                        <a:pt x="1159" y="1607"/>
                      </a:lnTo>
                      <a:lnTo>
                        <a:pt x="1159" y="1564"/>
                      </a:lnTo>
                      <a:lnTo>
                        <a:pt x="1156" y="1514"/>
                      </a:lnTo>
                      <a:lnTo>
                        <a:pt x="1149" y="1467"/>
                      </a:lnTo>
                      <a:lnTo>
                        <a:pt x="1140" y="1413"/>
                      </a:lnTo>
                      <a:lnTo>
                        <a:pt x="1128" y="1370"/>
                      </a:lnTo>
                      <a:lnTo>
                        <a:pt x="1109" y="1322"/>
                      </a:lnTo>
                      <a:lnTo>
                        <a:pt x="1091" y="1280"/>
                      </a:lnTo>
                      <a:lnTo>
                        <a:pt x="1070" y="1239"/>
                      </a:lnTo>
                      <a:lnTo>
                        <a:pt x="1051" y="1208"/>
                      </a:lnTo>
                      <a:lnTo>
                        <a:pt x="1032" y="1183"/>
                      </a:lnTo>
                      <a:lnTo>
                        <a:pt x="1013" y="1157"/>
                      </a:lnTo>
                      <a:lnTo>
                        <a:pt x="992" y="1132"/>
                      </a:lnTo>
                      <a:lnTo>
                        <a:pt x="967" y="1105"/>
                      </a:lnTo>
                      <a:lnTo>
                        <a:pt x="947" y="1086"/>
                      </a:lnTo>
                      <a:lnTo>
                        <a:pt x="924" y="1063"/>
                      </a:lnTo>
                      <a:lnTo>
                        <a:pt x="901" y="1043"/>
                      </a:lnTo>
                      <a:lnTo>
                        <a:pt x="874" y="1023"/>
                      </a:lnTo>
                      <a:lnTo>
                        <a:pt x="842" y="1002"/>
                      </a:lnTo>
                      <a:lnTo>
                        <a:pt x="815" y="984"/>
                      </a:lnTo>
                      <a:lnTo>
                        <a:pt x="792" y="971"/>
                      </a:lnTo>
                      <a:lnTo>
                        <a:pt x="758" y="951"/>
                      </a:lnTo>
                      <a:lnTo>
                        <a:pt x="729" y="940"/>
                      </a:lnTo>
                      <a:lnTo>
                        <a:pt x="703" y="931"/>
                      </a:lnTo>
                      <a:lnTo>
                        <a:pt x="676" y="922"/>
                      </a:lnTo>
                      <a:lnTo>
                        <a:pt x="636" y="912"/>
                      </a:lnTo>
                      <a:lnTo>
                        <a:pt x="598" y="905"/>
                      </a:lnTo>
                      <a:lnTo>
                        <a:pt x="559" y="901"/>
                      </a:lnTo>
                      <a:lnTo>
                        <a:pt x="520" y="899"/>
                      </a:lnTo>
                      <a:lnTo>
                        <a:pt x="498" y="897"/>
                      </a:lnTo>
                      <a:lnTo>
                        <a:pt x="498" y="1222"/>
                      </a:lnTo>
                      <a:lnTo>
                        <a:pt x="0" y="620"/>
                      </a:lnTo>
                      <a:lnTo>
                        <a:pt x="497" y="0"/>
                      </a:lnTo>
                      <a:lnTo>
                        <a:pt x="497" y="279"/>
                      </a:lnTo>
                      <a:lnTo>
                        <a:pt x="524" y="280"/>
                      </a:lnTo>
                      <a:lnTo>
                        <a:pt x="563" y="282"/>
                      </a:lnTo>
                      <a:lnTo>
                        <a:pt x="604" y="285"/>
                      </a:lnTo>
                      <a:lnTo>
                        <a:pt x="643" y="289"/>
                      </a:lnTo>
                      <a:lnTo>
                        <a:pt x="675" y="29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B4F400"/>
                    </a:gs>
                    <a:gs pos="100000">
                      <a:srgbClr val="B4F400">
                        <a:gamma/>
                        <a:shade val="36078"/>
                        <a:invGamma/>
                      </a:srgbClr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  <a:scene3d>
                  <a:camera prst="orthographicFront">
                    <a:rot lat="19200000" lon="0" rev="0"/>
                  </a:camera>
                  <a:lightRig rig="threePt" dir="t"/>
                </a:scene3d>
                <a:sp3d extrusionH="227000" prstMaterial="legacyMatte">
                  <a:bevelT w="13500" h="13500" prst="angle"/>
                  <a:bevelB w="13500" h="13500" prst="angle"/>
                  <a:extrusionClr>
                    <a:srgbClr val="3366CC"/>
                  </a:extrusionClr>
                </a:sp3d>
              </p:spPr>
              <p:txBody>
                <a:bodyPr/>
                <a:lstStyle/>
                <a:p>
                  <a:pPr eaLnBrk="0" latinLnBrk="0" hangingPunct="0">
                    <a:defRPr/>
                  </a:pPr>
                  <a:endParaRPr kumimoji="0" lang="ko-KR" altLang="en-US" sz="3600">
                    <a:latin typeface="Times" charset="0"/>
                  </a:endParaRPr>
                </a:p>
              </p:txBody>
            </p:sp>
            <p:sp>
              <p:nvSpPr>
                <p:cNvPr id="18" name="Text Box 132"/>
                <p:cNvSpPr txBox="1">
                  <a:spLocks noChangeArrowheads="1"/>
                </p:cNvSpPr>
                <p:nvPr/>
              </p:nvSpPr>
              <p:spPr bwMode="auto">
                <a:xfrm>
                  <a:off x="4600989" y="2521689"/>
                  <a:ext cx="4541543" cy="6593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scene3d>
                  <a:camera prst="orthographicFront">
                    <a:rot lat="0" lon="0" rev="20399999"/>
                  </a:camera>
                  <a:lightRig rig="threePt" dir="t"/>
                </a:scene3d>
              </p:spPr>
              <p:txBody>
                <a:bodyPr>
                  <a:spAutoFit/>
                </a:bodyPr>
                <a:lstStyle/>
                <a:p>
                  <a:pPr eaLnBrk="0" latinLnBrk="0" hangingPunct="0">
                    <a:defRPr/>
                  </a:pPr>
                  <a:r>
                    <a:rPr kumimoji="0" lang="en-US" altLang="ko-KR" b="1" dirty="0" smtClean="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견고딕"/>
                    </a:rPr>
                    <a:t>24</a:t>
                  </a:r>
                  <a:r>
                    <a:rPr kumimoji="0" lang="ko-KR" altLang="en-US" b="1" dirty="0" smtClean="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견고딕"/>
                    </a:rPr>
                    <a:t>시간 다중 생활공간으로</a:t>
                  </a:r>
                  <a:endParaRPr kumimoji="0" lang="en-US" altLang="ko-KR" b="1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견고딕"/>
                  </a:endParaRPr>
                </a:p>
                <a:p>
                  <a:pPr eaLnBrk="0" latinLnBrk="0" hangingPunct="0">
                    <a:defRPr/>
                  </a:pPr>
                  <a:r>
                    <a:rPr lang="ko-KR" altLang="en-US" b="1" dirty="0" smtClean="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견고딕"/>
                    </a:rPr>
                    <a:t>야간 화재 시 피난능력 저하</a:t>
                  </a:r>
                  <a:endParaRPr kumimoji="0" lang="ko-KR" altLang="en-US" b="1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견고딕"/>
                  </a:endParaRPr>
                </a:p>
              </p:txBody>
            </p:sp>
          </p:grpSp>
        </p:grp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3491880" y="2842514"/>
              <a:ext cx="2664296" cy="1697090"/>
            </a:xfrm>
            <a:prstGeom prst="rect">
              <a:avLst/>
            </a:prstGeom>
          </p:spPr>
          <p:txBody>
            <a:bodyPr anchor="ctr">
              <a:scene3d>
                <a:camera prst="perspectiveHeroicExtremeRightFacing"/>
                <a:lightRig rig="soft" dir="t">
                  <a:rot lat="0" lon="0" rev="10800000"/>
                </a:lightRig>
              </a:scene3d>
              <a:sp3d extrusionH="57150">
                <a:bevelT w="127000" h="12700" prst="hardEdge"/>
                <a:contourClr>
                  <a:srgbClr val="DDDDDD"/>
                </a:contourClr>
              </a:sp3d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 lang="ko-KR" altLang="en-US" sz="4800" b="1" spc="150" dirty="0" smtClean="0">
                  <a:ln w="11430"/>
                  <a:solidFill>
                    <a:srgbClr val="FF0000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화재</a:t>
              </a:r>
              <a:endParaRPr lang="en-US" altLang="ko-KR" sz="4800" b="1" spc="150" dirty="0" smtClean="0">
                <a:ln w="11430"/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  <a:p>
              <a:pPr>
                <a:defRPr/>
              </a:pPr>
              <a:r>
                <a:rPr lang="ko-KR" altLang="en-US" sz="4800" b="1" spc="150" dirty="0" smtClean="0">
                  <a:ln w="11430"/>
                  <a:solidFill>
                    <a:srgbClr val="FF0000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위험성</a:t>
              </a:r>
              <a:endParaRPr lang="ko-KR" altLang="en-US" sz="4800" b="1" spc="150" dirty="0">
                <a:ln w="11430"/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39252" y="5013176"/>
            <a:ext cx="7841433" cy="1668149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0" h="38100"/>
          </a:sp3d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>
            <a:defPPr>
              <a:defRPr lang="ko-KR"/>
            </a:defPPr>
            <a:lvl1pPr algn="ctr">
              <a:defRPr sz="2800">
                <a:solidFill>
                  <a:schemeClr val="bg2">
                    <a:lumMod val="75000"/>
                  </a:schemeClr>
                </a:solidFill>
                <a:effectLst>
                  <a:innerShdw blurRad="63500" dist="50800">
                    <a:schemeClr val="bg2">
                      <a:lumMod val="10000"/>
                      <a:alpha val="50000"/>
                    </a:schemeClr>
                  </a:innerShdw>
                </a:effectLst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lnSpc>
                <a:spcPct val="150000"/>
              </a:lnSpc>
              <a:defRPr/>
            </a:pPr>
            <a:r>
              <a:rPr lang="ko-KR" altLang="en-US" sz="2400" dirty="0" smtClean="0">
                <a:solidFill>
                  <a:srgbClr val="C00000"/>
                </a:solidFill>
                <a:effectLst/>
              </a:rPr>
              <a:t>사람의 의도에 반하거나</a:t>
            </a:r>
            <a:r>
              <a:rPr lang="en-US" altLang="ko-KR" sz="2400" dirty="0" smtClean="0">
                <a:solidFill>
                  <a:srgbClr val="C00000"/>
                </a:solidFill>
                <a:effectLst/>
              </a:rPr>
              <a:t>, </a:t>
            </a:r>
            <a:r>
              <a:rPr lang="ko-KR" altLang="en-US" sz="2400" dirty="0" smtClean="0">
                <a:solidFill>
                  <a:srgbClr val="C00000"/>
                </a:solidFill>
                <a:effectLst/>
              </a:rPr>
              <a:t>고의에 의해 발생하는 </a:t>
            </a:r>
            <a:endParaRPr lang="en-US" altLang="ko-KR" sz="2400" dirty="0" smtClean="0">
              <a:solidFill>
                <a:srgbClr val="C00000"/>
              </a:solidFill>
              <a:effectLst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400" dirty="0" smtClean="0">
                <a:solidFill>
                  <a:srgbClr val="C00000"/>
                </a:solidFill>
                <a:effectLst/>
              </a:rPr>
              <a:t>연소현상으로 소화시설 또는 동등이상의 시설을 </a:t>
            </a:r>
            <a:endParaRPr lang="en-US" altLang="ko-KR" sz="2400" dirty="0" smtClean="0">
              <a:solidFill>
                <a:srgbClr val="C00000"/>
              </a:solidFill>
              <a:effectLst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400" dirty="0" smtClean="0">
                <a:solidFill>
                  <a:srgbClr val="C00000"/>
                </a:solidFill>
                <a:effectLst/>
              </a:rPr>
              <a:t>사용하여 소화할 필요가 있는 것</a:t>
            </a:r>
            <a:endParaRPr lang="ko-KR" altLang="en-US" sz="2400" dirty="0"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36675836"/>
      </p:ext>
    </p:extLst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0484" y="568136"/>
            <a:ext cx="2236510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200" b="1" dirty="0">
                <a:solidFill>
                  <a:srgbClr val="0000CC"/>
                </a:solidFill>
                <a:latin typeface="+mn-ea"/>
              </a:rPr>
              <a:t>화재위험성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816298" y="1150715"/>
            <a:ext cx="7899275" cy="5643016"/>
            <a:chOff x="816298" y="1150715"/>
            <a:chExt cx="7899275" cy="5643016"/>
          </a:xfrm>
        </p:grpSpPr>
        <p:sp>
          <p:nvSpPr>
            <p:cNvPr id="5" name="Oval 88"/>
            <p:cNvSpPr>
              <a:spLocks noChangeArrowheads="1"/>
            </p:cNvSpPr>
            <p:nvPr/>
          </p:nvSpPr>
          <p:spPr bwMode="gray">
            <a:xfrm>
              <a:off x="4627380" y="1196752"/>
              <a:ext cx="1944216" cy="1702221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/>
            <a:p>
              <a:pPr>
                <a:buFont typeface="Wingdings" pitchFamily="2" charset="2"/>
                <a:buNone/>
                <a:defRPr/>
              </a:pPr>
              <a:r>
                <a:rPr lang="ko-KR" altLang="en-US" sz="3200" dirty="0">
                  <a:solidFill>
                    <a:srgbClr val="FF990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3200" dirty="0" smtClean="0">
                  <a:solidFill>
                    <a:srgbClr val="FF0000"/>
                  </a:solidFill>
                  <a:latin typeface="HY헤드라인M" pitchFamily="18" charset="-127"/>
                  <a:ea typeface="HY헤드라인M" pitchFamily="18" charset="-127"/>
                </a:rPr>
                <a:t>연기</a:t>
              </a:r>
              <a:endParaRPr lang="en-US" altLang="ko-KR" sz="32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" name="Oval 88"/>
            <p:cNvSpPr>
              <a:spLocks noChangeArrowheads="1"/>
            </p:cNvSpPr>
            <p:nvPr/>
          </p:nvSpPr>
          <p:spPr bwMode="gray">
            <a:xfrm>
              <a:off x="1870398" y="2492897"/>
              <a:ext cx="3698428" cy="2448272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/>
            <a:p>
              <a:pPr>
                <a:buFont typeface="Wingdings" pitchFamily="2" charset="2"/>
                <a:buNone/>
                <a:defRPr/>
              </a:pPr>
              <a:r>
                <a:rPr lang="ko-KR" altLang="en-US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화재 시 발생하는     </a:t>
              </a:r>
              <a:endParaRPr lang="en-US" altLang="ko-KR" sz="24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buFont typeface="Wingdings" pitchFamily="2" charset="2"/>
                <a:buNone/>
                <a:defRPr/>
              </a:pPr>
              <a:r>
                <a:rPr lang="en-US" altLang="ko-KR" sz="2400" dirty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주요 생성물</a:t>
              </a:r>
              <a:endParaRPr lang="en-US" altLang="ko-KR" sz="2400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" name="Oval 88"/>
            <p:cNvSpPr>
              <a:spLocks noChangeArrowheads="1"/>
            </p:cNvSpPr>
            <p:nvPr/>
          </p:nvSpPr>
          <p:spPr bwMode="gray">
            <a:xfrm>
              <a:off x="2000301" y="1150715"/>
              <a:ext cx="1620180" cy="144016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/>
            <a:p>
              <a:pPr>
                <a:buFont typeface="Wingdings" pitchFamily="2" charset="2"/>
                <a:buNone/>
                <a:defRPr/>
              </a:pPr>
              <a:r>
                <a:rPr lang="ko-KR" altLang="en-US" sz="3200" dirty="0">
                  <a:solidFill>
                    <a:schemeClr val="bg2">
                      <a:lumMod val="50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3200" dirty="0" smtClean="0">
                  <a:solidFill>
                    <a:schemeClr val="bg2">
                      <a:lumMod val="50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화염</a:t>
              </a:r>
              <a:endParaRPr lang="en-US" altLang="ko-KR" sz="3200" dirty="0">
                <a:solidFill>
                  <a:schemeClr val="bg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" name="Oval 88"/>
            <p:cNvSpPr>
              <a:spLocks noChangeArrowheads="1"/>
            </p:cNvSpPr>
            <p:nvPr/>
          </p:nvSpPr>
          <p:spPr bwMode="gray">
            <a:xfrm>
              <a:off x="5652120" y="2492897"/>
              <a:ext cx="3063453" cy="223224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anchor="ctr"/>
            <a:lstStyle/>
            <a:p>
              <a:pPr>
                <a:buFont typeface="Wingdings" pitchFamily="2" charset="2"/>
                <a:buNone/>
                <a:defRPr/>
              </a:pPr>
              <a:r>
                <a:rPr lang="ko-KR" altLang="en-US" sz="3200" dirty="0">
                  <a:solidFill>
                    <a:srgbClr val="FF9900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3200" dirty="0" smtClean="0">
                  <a:solidFill>
                    <a:srgbClr val="C00000"/>
                  </a:solidFill>
                  <a:latin typeface="HY헤드라인M" pitchFamily="18" charset="-127"/>
                  <a:ea typeface="HY헤드라인M" pitchFamily="18" charset="-127"/>
                </a:rPr>
                <a:t>유독가스</a:t>
              </a:r>
              <a:endParaRPr lang="en-US" altLang="ko-KR" sz="32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5" name="Oval 81"/>
            <p:cNvSpPr>
              <a:spLocks noChangeArrowheads="1"/>
            </p:cNvSpPr>
            <p:nvPr/>
          </p:nvSpPr>
          <p:spPr bwMode="gray">
            <a:xfrm>
              <a:off x="816298" y="2590875"/>
              <a:ext cx="1054100" cy="1009836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txBody>
            <a:bodyPr wrap="none" anchor="ctr"/>
            <a:lstStyle/>
            <a:p>
              <a:pPr>
                <a:defRPr/>
              </a:pPr>
              <a:r>
                <a:rPr kumimoji="0" lang="ko-KR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 </a:t>
              </a:r>
              <a:r>
                <a:rPr lang="ko-KR" altLang="en-US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열</a:t>
              </a:r>
              <a:endPara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14686" y="4733504"/>
              <a:ext cx="6984776" cy="1489521"/>
            </a:xfrm>
            <a:prstGeom prst="rect">
              <a:avLst/>
            </a:prstGeom>
            <a:noFill/>
          </p:spPr>
          <p:txBody>
            <a:bodyPr>
              <a:prstTxWarp prst="textPlain">
                <a:avLst/>
              </a:prstTxWarp>
              <a:spAutoFit/>
              <a:scene3d>
                <a:camera prst="perspectiveHeroicExtremeRightFacing" fov="1200000">
                  <a:rot lat="180000" lon="19532356" rev="12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ko-KR" altLang="en-US" sz="1600" spc="300" dirty="0">
                  <a:effectLst>
                    <a:outerShdw blurRad="50800" dist="38100" dir="18900000" algn="bl" rotWithShape="0">
                      <a:schemeClr val="bg1">
                        <a:alpha val="40000"/>
                      </a:schemeClr>
                    </a:outerShdw>
                  </a:effectLst>
                  <a:latin typeface="휴먼둥근헤드라인" pitchFamily="18" charset="-127"/>
                  <a:ea typeface="휴먼둥근헤드라인" pitchFamily="18" charset="-127"/>
                </a:rPr>
                <a:t>화재가 나면 나오는 </a:t>
              </a:r>
              <a:r>
                <a:rPr lang="ko-KR" altLang="en-US" sz="1600" spc="300" dirty="0" err="1">
                  <a:effectLst>
                    <a:outerShdw blurRad="50800" dist="38100" dir="18900000" algn="bl" rotWithShape="0">
                      <a:schemeClr val="bg1">
                        <a:alpha val="40000"/>
                      </a:schemeClr>
                    </a:outerShdw>
                  </a:effectLst>
                  <a:latin typeface="휴먼둥근헤드라인" pitchFamily="18" charset="-127"/>
                  <a:ea typeface="휴먼둥근헤드라인" pitchFamily="18" charset="-127"/>
                </a:rPr>
                <a:t>물질중에서</a:t>
              </a:r>
              <a:r>
                <a:rPr lang="ko-KR" altLang="en-US" sz="1600" spc="300" dirty="0">
                  <a:effectLst>
                    <a:outerShdw blurRad="50800" dist="38100" dir="18900000" algn="bl" rotWithShape="0">
                      <a:schemeClr val="bg1">
                        <a:alpha val="40000"/>
                      </a:schemeClr>
                    </a:outerShdw>
                  </a:effectLst>
                  <a:latin typeface="휴먼둥근헤드라인" pitchFamily="18" charset="-127"/>
                  <a:ea typeface="휴먼둥근헤드라인" pitchFamily="18" charset="-127"/>
                </a:rPr>
                <a:t> 가장 위험한 물질은 </a:t>
              </a:r>
              <a:endParaRPr lang="en-US" altLang="ko-KR" sz="1600" spc="300" dirty="0" smtClean="0">
                <a:effectLst>
                  <a:outerShdw blurRad="50800" dist="38100" dir="18900000" algn="bl" rotWithShape="0">
                    <a:schemeClr val="bg1">
                      <a:alpha val="40000"/>
                    </a:schemeClr>
                  </a:outerShdw>
                </a:effectLst>
                <a:latin typeface="휴먼둥근헤드라인" pitchFamily="18" charset="-127"/>
                <a:ea typeface="휴먼둥근헤드라인" pitchFamily="18" charset="-127"/>
              </a:endParaRPr>
            </a:p>
            <a:p>
              <a:pPr algn="ctr">
                <a:defRPr/>
              </a:pPr>
              <a:r>
                <a:rPr lang="ko-KR" altLang="en-US" sz="1600" spc="300" dirty="0" smtClean="0">
                  <a:solidFill>
                    <a:srgbClr val="FF0000"/>
                  </a:solidFill>
                  <a:effectLst>
                    <a:outerShdw blurRad="50800" dist="38100" dir="18900000" algn="bl" rotWithShape="0">
                      <a:schemeClr val="bg1">
                        <a:alpha val="40000"/>
                      </a:schemeClr>
                    </a:outerShdw>
                  </a:effectLst>
                  <a:latin typeface="휴먼둥근헤드라인" pitchFamily="18" charset="-127"/>
                  <a:ea typeface="휴먼둥근헤드라인" pitchFamily="18" charset="-127"/>
                </a:rPr>
                <a:t>연기와 </a:t>
              </a:r>
              <a:r>
                <a:rPr lang="ko-KR" altLang="en-US" sz="1600" spc="300" dirty="0">
                  <a:solidFill>
                    <a:srgbClr val="FF0000"/>
                  </a:solidFill>
                  <a:effectLst>
                    <a:outerShdw blurRad="50800" dist="38100" dir="18900000" algn="bl" rotWithShape="0">
                      <a:schemeClr val="bg1">
                        <a:alpha val="40000"/>
                      </a:schemeClr>
                    </a:outerShdw>
                  </a:effectLst>
                  <a:latin typeface="휴먼둥근헤드라인" pitchFamily="18" charset="-127"/>
                  <a:ea typeface="휴먼둥근헤드라인" pitchFamily="18" charset="-127"/>
                </a:rPr>
                <a:t>유독가스 </a:t>
              </a:r>
              <a:r>
                <a:rPr lang="ko-KR" altLang="en-US" sz="1600" spc="300" dirty="0">
                  <a:effectLst>
                    <a:outerShdw blurRad="50800" dist="38100" dir="18900000" algn="bl" rotWithShape="0">
                      <a:schemeClr val="bg1">
                        <a:alpha val="40000"/>
                      </a:schemeClr>
                    </a:outerShdw>
                  </a:effectLst>
                  <a:latin typeface="휴먼둥근헤드라인" pitchFamily="18" charset="-127"/>
                  <a:ea typeface="휴먼둥근헤드라인" pitchFamily="18" charset="-127"/>
                </a:rPr>
                <a:t>이다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459666" y="6208956"/>
              <a:ext cx="4353735" cy="584775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  <a:reflection blurRad="12700" stA="56000" dist="25400" dir="5400000" sy="-100000" algn="bl" rotWithShape="0"/>
            </a:effectLst>
            <a:scene3d>
              <a:camera prst="perspectiveRight"/>
              <a:lightRig rig="threePt" dir="t"/>
            </a:scene3d>
            <a:sp3d>
              <a:bevelT w="0" h="38100"/>
            </a:sp3d>
          </p:spPr>
          <p:txBody>
            <a:bodyPr wrap="square">
              <a:spAutoFit/>
              <a:scene3d>
                <a:camera prst="perspectiveLeft" fov="5100000">
                  <a:rot lat="0" lon="1800000" rev="0"/>
                </a:camera>
                <a:lightRig rig="threePt" dir="t"/>
              </a:scene3d>
            </a:bodyPr>
            <a:lstStyle>
              <a:defPPr>
                <a:defRPr lang="ko-KR"/>
              </a:defPPr>
              <a:lvl1pPr algn="ctr">
                <a:defRPr sz="2800">
                  <a:solidFill>
                    <a:schemeClr val="bg2">
                      <a:lumMod val="75000"/>
                    </a:schemeClr>
                  </a:solidFill>
                  <a:effectLst>
                    <a:innerShdw blurRad="63500" dist="50800">
                      <a:schemeClr val="bg2">
                        <a:lumMod val="10000"/>
                        <a:alpha val="50000"/>
                      </a:schemeClr>
                    </a:innerShdw>
                  </a:effectLst>
                  <a:latin typeface="HY헤드라인M" pitchFamily="18" charset="-127"/>
                  <a:ea typeface="HY헤드라인M" pitchFamily="18" charset="-127"/>
                </a:defRPr>
              </a:lvl1pPr>
            </a:lstStyle>
            <a:p>
              <a:pPr algn="l">
                <a:defRPr/>
              </a:pPr>
              <a:r>
                <a:rPr lang="ko-KR" altLang="en-US" sz="3200" dirty="0" smtClean="0">
                  <a:solidFill>
                    <a:srgbClr val="FF0000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휴먼옛체" pitchFamily="18" charset="-127"/>
                  <a:ea typeface="휴먼옛체" pitchFamily="18" charset="-127"/>
                </a:rPr>
                <a:t>사망사고의 </a:t>
              </a:r>
              <a:r>
                <a:rPr lang="en-US" altLang="ko-KR" sz="3200" dirty="0" smtClean="0">
                  <a:solidFill>
                    <a:srgbClr val="FF0000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휴먼옛체" pitchFamily="18" charset="-127"/>
                  <a:ea typeface="휴먼옛체" pitchFamily="18" charset="-127"/>
                </a:rPr>
                <a:t>70%~80%</a:t>
              </a:r>
              <a:endParaRPr lang="ko-KR" altLang="en-US" sz="3200" dirty="0">
                <a:solidFill>
                  <a:srgbClr val="FF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휴먼옛체" pitchFamily="18" charset="-127"/>
                <a:ea typeface="휴먼옛체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3647988"/>
      </p:ext>
    </p:extLst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0484" y="568136"/>
            <a:ext cx="3756156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200" b="1" dirty="0">
                <a:solidFill>
                  <a:srgbClr val="0000CC"/>
                </a:solidFill>
                <a:latin typeface="+mn-ea"/>
              </a:rPr>
              <a:t>화재의</a:t>
            </a:r>
            <a:r>
              <a:rPr lang="ko-KR" altLang="en-US" sz="3200" b="1" dirty="0" smtClean="0">
                <a:latin typeface="+mn-ea"/>
              </a:rPr>
              <a:t> </a:t>
            </a:r>
            <a:r>
              <a:rPr lang="ko-KR" altLang="en-US" sz="3200" b="1" dirty="0">
                <a:solidFill>
                  <a:srgbClr val="0000CC"/>
                </a:solidFill>
                <a:latin typeface="+mn-ea"/>
              </a:rPr>
              <a:t>세가지 요소</a:t>
            </a:r>
          </a:p>
        </p:txBody>
      </p:sp>
      <p:sp>
        <p:nvSpPr>
          <p:cNvPr id="12" name="Oval 79"/>
          <p:cNvSpPr>
            <a:spLocks noChangeArrowheads="1"/>
          </p:cNvSpPr>
          <p:nvPr/>
        </p:nvSpPr>
        <p:spPr bwMode="gray">
          <a:xfrm rot="20239455">
            <a:off x="1576388" y="1863725"/>
            <a:ext cx="6215062" cy="31242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9525">
            <a:noFill/>
            <a:round/>
            <a:headEnd/>
            <a:tailEnd type="none" w="sm" len="sm"/>
          </a:ln>
        </p:spPr>
        <p:txBody>
          <a:bodyPr wrap="none" anchor="ctr"/>
          <a:lstStyle/>
          <a:p>
            <a:pPr>
              <a:buFont typeface="Wingdings" pitchFamily="2" charset="2"/>
              <a:buChar char="Ø"/>
              <a:defRPr/>
            </a:pPr>
            <a:endParaRPr lang="ko-KR" altLang="en-US" sz="900">
              <a:solidFill>
                <a:srgbClr val="CCECFF"/>
              </a:solidFill>
              <a:latin typeface="Times New Roman" pitchFamily="18" charset="0"/>
              <a:ea typeface="굴림체" pitchFamily="49" charset="-127"/>
            </a:endParaRPr>
          </a:p>
        </p:txBody>
      </p:sp>
      <p:sp>
        <p:nvSpPr>
          <p:cNvPr id="13" name="Rectangle 81"/>
          <p:cNvSpPr>
            <a:spLocks noChangeArrowheads="1"/>
          </p:cNvSpPr>
          <p:nvPr/>
        </p:nvSpPr>
        <p:spPr bwMode="auto">
          <a:xfrm>
            <a:off x="249238" y="5572140"/>
            <a:ext cx="87153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ko-KR" altLang="en-US" sz="2400" dirty="0">
                <a:solidFill>
                  <a:srgbClr val="F57B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위의 세 가지 중에서 하나라도 없으면 연소는 일어나지 않는다</a:t>
            </a:r>
          </a:p>
        </p:txBody>
      </p:sp>
      <p:sp>
        <p:nvSpPr>
          <p:cNvPr id="14" name="Oval 80"/>
          <p:cNvSpPr>
            <a:spLocks noChangeArrowheads="1"/>
          </p:cNvSpPr>
          <p:nvPr/>
        </p:nvSpPr>
        <p:spPr bwMode="gray">
          <a:xfrm rot="20240766">
            <a:off x="1452563" y="2295525"/>
            <a:ext cx="5926137" cy="26876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 type="none" w="sm" len="sm"/>
          </a:ln>
        </p:spPr>
        <p:txBody>
          <a:bodyPr wrap="none" anchor="ctr"/>
          <a:lstStyle/>
          <a:p>
            <a:pPr>
              <a:buFont typeface="Wingdings" pitchFamily="2" charset="2"/>
              <a:buChar char="Ø"/>
            </a:pPr>
            <a:endParaRPr lang="ko-KR" altLang="en-US" sz="900">
              <a:solidFill>
                <a:srgbClr val="CCECFF"/>
              </a:solidFill>
              <a:latin typeface="Times New Roman" pitchFamily="18" charset="0"/>
              <a:ea typeface="굴림체" pitchFamily="49" charset="-127"/>
            </a:endParaRPr>
          </a:p>
        </p:txBody>
      </p:sp>
      <p:grpSp>
        <p:nvGrpSpPr>
          <p:cNvPr id="15" name="Group 82"/>
          <p:cNvGrpSpPr>
            <a:grpSpLocks/>
          </p:cNvGrpSpPr>
          <p:nvPr/>
        </p:nvGrpSpPr>
        <p:grpSpPr bwMode="auto">
          <a:xfrm>
            <a:off x="3143250" y="3067530"/>
            <a:ext cx="2209800" cy="990600"/>
            <a:chOff x="96" y="1776"/>
            <a:chExt cx="1536" cy="62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16" name="Oval 83"/>
            <p:cNvSpPr>
              <a:spLocks noChangeArrowheads="1"/>
            </p:cNvSpPr>
            <p:nvPr/>
          </p:nvSpPr>
          <p:spPr bwMode="gray">
            <a:xfrm>
              <a:off x="96" y="1776"/>
              <a:ext cx="1200" cy="624"/>
            </a:xfrm>
            <a:prstGeom prst="ellipse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005E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2" dist="76200" dir="10800000">
                <a:schemeClr val="bg2">
                  <a:alpha val="50000"/>
                </a:schemeClr>
              </a:prstShdw>
            </a:effectLst>
          </p:spPr>
          <p:txBody>
            <a:bodyPr anchor="ctr"/>
            <a:lstStyle/>
            <a:p>
              <a:pPr>
                <a:buFont typeface="Wingdings" pitchFamily="2" charset="2"/>
                <a:buNone/>
                <a:defRPr/>
              </a:pPr>
              <a:r>
                <a:rPr kumimoji="0" lang="ko-KR" altLang="en-US" sz="2400" dirty="0">
                  <a:ea typeface="HY헤드라인M" pitchFamily="18" charset="-127"/>
                </a:rPr>
                <a:t>  연쇄</a:t>
              </a:r>
            </a:p>
            <a:p>
              <a:pPr>
                <a:buFont typeface="Wingdings" pitchFamily="2" charset="2"/>
                <a:buNone/>
                <a:defRPr/>
              </a:pPr>
              <a:r>
                <a:rPr kumimoji="0" lang="ko-KR" altLang="en-US" sz="2400" dirty="0">
                  <a:ea typeface="HY헤드라인M" pitchFamily="18" charset="-127"/>
                </a:rPr>
                <a:t>  반응</a:t>
              </a:r>
              <a:endParaRPr kumimoji="0" lang="en-US" altLang="ko-KR" sz="2400" dirty="0">
                <a:ea typeface="HY헤드라인M" pitchFamily="18" charset="-127"/>
              </a:endParaRPr>
            </a:p>
          </p:txBody>
        </p:sp>
        <p:sp>
          <p:nvSpPr>
            <p:cNvPr id="17" name="PubCross"/>
            <p:cNvSpPr>
              <a:spLocks noEditPoints="1" noChangeArrowheads="1"/>
            </p:cNvSpPr>
            <p:nvPr/>
          </p:nvSpPr>
          <p:spPr bwMode="auto">
            <a:xfrm>
              <a:off x="1393" y="1968"/>
              <a:ext cx="239" cy="240"/>
            </a:xfrm>
            <a:custGeom>
              <a:avLst/>
              <a:gdLst>
                <a:gd name="G0" fmla="+- 0 0 0"/>
                <a:gd name="G1" fmla="+- 5400 0 0"/>
                <a:gd name="G2" fmla="+- 21600 0 5400"/>
                <a:gd name="G3" fmla="+- 5400 0 0"/>
                <a:gd name="G4" fmla="+- 21600 0 5400"/>
                <a:gd name="T0" fmla="*/ 10800 w 21600"/>
                <a:gd name="T1" fmla="*/ 0 h 21600"/>
                <a:gd name="T2" fmla="*/ 0 w 21600"/>
                <a:gd name="T3" fmla="*/ 10800 h 21600"/>
                <a:gd name="T4" fmla="*/ 10800 w 21600"/>
                <a:gd name="T5" fmla="*/ 21600 h 21600"/>
                <a:gd name="T6" fmla="*/ 21600 w 21600"/>
                <a:gd name="T7" fmla="*/ 10800 h 21600"/>
                <a:gd name="T8" fmla="*/ G1 w 21600"/>
                <a:gd name="T9" fmla="*/ G3 h 21600"/>
                <a:gd name="T10" fmla="*/ G2 w 21600"/>
                <a:gd name="T11" fmla="*/ G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5400" y="0"/>
                  </a:moveTo>
                  <a:lnTo>
                    <a:pt x="5400" y="5400"/>
                  </a:lnTo>
                  <a:lnTo>
                    <a:pt x="0" y="5400"/>
                  </a:lnTo>
                  <a:lnTo>
                    <a:pt x="0" y="16200"/>
                  </a:lnTo>
                  <a:lnTo>
                    <a:pt x="5400" y="16200"/>
                  </a:lnTo>
                  <a:lnTo>
                    <a:pt x="5400" y="21600"/>
                  </a:lnTo>
                  <a:lnTo>
                    <a:pt x="16200" y="21600"/>
                  </a:lnTo>
                  <a:lnTo>
                    <a:pt x="16200" y="16200"/>
                  </a:lnTo>
                  <a:lnTo>
                    <a:pt x="21600" y="16200"/>
                  </a:lnTo>
                  <a:lnTo>
                    <a:pt x="21600" y="5400"/>
                  </a:lnTo>
                  <a:lnTo>
                    <a:pt x="16200" y="5400"/>
                  </a:lnTo>
                  <a:lnTo>
                    <a:pt x="16200" y="0"/>
                  </a:lnTo>
                  <a:close/>
                </a:path>
              </a:pathLst>
            </a:custGeom>
            <a:gradFill rotWithShape="0">
              <a:gsLst>
                <a:gs pos="0">
                  <a:srgbClr val="D8EBB3"/>
                </a:gs>
                <a:gs pos="100000">
                  <a:srgbClr val="D8EBB3">
                    <a:gamma/>
                    <a:shade val="46275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buFont typeface="Wingdings" pitchFamily="2" charset="2"/>
                <a:buChar char="Ø"/>
                <a:defRPr/>
              </a:pPr>
              <a:endParaRPr lang="ko-KR" altLang="en-US">
                <a:ea typeface="굴림" pitchFamily="50" charset="-127"/>
              </a:endParaRPr>
            </a:p>
          </p:txBody>
        </p:sp>
      </p:grpSp>
      <p:sp>
        <p:nvSpPr>
          <p:cNvPr id="19" name="Oval 86"/>
          <p:cNvSpPr>
            <a:spLocks noChangeArrowheads="1"/>
          </p:cNvSpPr>
          <p:nvPr/>
        </p:nvSpPr>
        <p:spPr bwMode="gray">
          <a:xfrm>
            <a:off x="714375" y="4041775"/>
            <a:ext cx="2786063" cy="1530350"/>
          </a:xfrm>
          <a:prstGeom prst="ellipse">
            <a:avLst/>
          </a:prstGeom>
          <a:gradFill rotWithShape="1">
            <a:gsLst>
              <a:gs pos="0">
                <a:srgbClr val="E9940B"/>
              </a:gs>
              <a:gs pos="100000">
                <a:srgbClr val="492E03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buFont typeface="Wingdings" pitchFamily="2" charset="2"/>
              <a:buNone/>
              <a:defRPr/>
            </a:pPr>
            <a:r>
              <a:rPr lang="ko-KR" altLang="en-US" sz="3200" dirty="0">
                <a:solidFill>
                  <a:srgbClr val="0000FF"/>
                </a:solidFill>
                <a:latin typeface="HY헤드라인M" pitchFamily="18" charset="-127"/>
                <a:ea typeface="HY헤드라인M" pitchFamily="18" charset="-127"/>
              </a:rPr>
              <a:t> 가 연 물</a:t>
            </a:r>
            <a:endParaRPr lang="en-US" altLang="ko-KR" sz="3200" dirty="0">
              <a:solidFill>
                <a:srgbClr val="0000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Oval 87"/>
          <p:cNvSpPr>
            <a:spLocks noChangeArrowheads="1"/>
          </p:cNvSpPr>
          <p:nvPr/>
        </p:nvSpPr>
        <p:spPr bwMode="gray">
          <a:xfrm>
            <a:off x="3143250" y="1268413"/>
            <a:ext cx="2786063" cy="1397000"/>
          </a:xfrm>
          <a:prstGeom prst="ellipse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3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buFont typeface="Wingdings" pitchFamily="2" charset="2"/>
              <a:buNone/>
              <a:defRPr/>
            </a:pPr>
            <a:r>
              <a:rPr lang="ko-KR" altLang="en-US" sz="3200" dirty="0">
                <a:solidFill>
                  <a:srgbClr val="FF9900"/>
                </a:solidFill>
                <a:latin typeface="HY헤드라인M" pitchFamily="18" charset="-127"/>
                <a:ea typeface="HY헤드라인M" pitchFamily="18" charset="-127"/>
              </a:rPr>
              <a:t>   불 꽃</a:t>
            </a:r>
          </a:p>
          <a:p>
            <a:pPr>
              <a:buFont typeface="Wingdings" pitchFamily="2" charset="2"/>
              <a:buNone/>
              <a:defRPr/>
            </a:pPr>
            <a:r>
              <a:rPr lang="ko-KR" altLang="en-US" sz="3200" dirty="0">
                <a:solidFill>
                  <a:srgbClr val="FF9900"/>
                </a:solidFill>
                <a:latin typeface="HY헤드라인M" pitchFamily="18" charset="-127"/>
                <a:ea typeface="HY헤드라인M" pitchFamily="18" charset="-127"/>
              </a:rPr>
              <a:t> (</a:t>
            </a:r>
            <a:r>
              <a:rPr lang="ko-KR" altLang="en-US" sz="3200" dirty="0" err="1">
                <a:solidFill>
                  <a:srgbClr val="FF9900"/>
                </a:solidFill>
                <a:latin typeface="HY헤드라인M" pitchFamily="18" charset="-127"/>
                <a:ea typeface="HY헤드라인M" pitchFamily="18" charset="-127"/>
              </a:rPr>
              <a:t>점화원</a:t>
            </a:r>
            <a:r>
              <a:rPr lang="ko-KR" altLang="en-US" sz="3200" dirty="0">
                <a:solidFill>
                  <a:srgbClr val="FF99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3200" dirty="0">
              <a:solidFill>
                <a:srgbClr val="FF99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Oval 88"/>
          <p:cNvSpPr>
            <a:spLocks noChangeArrowheads="1"/>
          </p:cNvSpPr>
          <p:nvPr/>
        </p:nvSpPr>
        <p:spPr bwMode="gray">
          <a:xfrm>
            <a:off x="6011863" y="2924175"/>
            <a:ext cx="2447925" cy="1714500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3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buFont typeface="Wingdings" pitchFamily="2" charset="2"/>
              <a:buNone/>
              <a:defRPr/>
            </a:pPr>
            <a:r>
              <a:rPr lang="ko-KR" altLang="en-US" sz="3200" dirty="0" smtClean="0">
                <a:solidFill>
                  <a:srgbClr val="FF9900"/>
                </a:solidFill>
                <a:latin typeface="HY헤드라인M" pitchFamily="18" charset="-127"/>
                <a:ea typeface="HY헤드라인M" pitchFamily="18" charset="-127"/>
              </a:rPr>
              <a:t>  공  기</a:t>
            </a:r>
          </a:p>
          <a:p>
            <a:pPr>
              <a:buFont typeface="Wingdings" pitchFamily="2" charset="2"/>
              <a:buNone/>
              <a:defRPr/>
            </a:pPr>
            <a:r>
              <a:rPr lang="ko-KR" altLang="en-US" sz="3200" dirty="0" smtClean="0">
                <a:solidFill>
                  <a:srgbClr val="FF9900"/>
                </a:solidFill>
                <a:latin typeface="HY헤드라인M" pitchFamily="18" charset="-127"/>
                <a:ea typeface="HY헤드라인M" pitchFamily="18" charset="-127"/>
              </a:rPr>
              <a:t>  (산 소)</a:t>
            </a:r>
            <a:endParaRPr lang="en-US" altLang="ko-KR" sz="3200" dirty="0">
              <a:solidFill>
                <a:srgbClr val="FF99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0484" y="568136"/>
            <a:ext cx="3201517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200" b="1" dirty="0" smtClean="0">
                <a:solidFill>
                  <a:srgbClr val="0000CC"/>
                </a:solidFill>
                <a:latin typeface="+mn-ea"/>
                <a:ea typeface="+mn-ea"/>
              </a:rPr>
              <a:t>화재의 주요원인</a:t>
            </a:r>
            <a:endParaRPr lang="ko-KR" altLang="en-US" sz="3200" b="1" dirty="0">
              <a:solidFill>
                <a:srgbClr val="0000CC"/>
              </a:solidFill>
              <a:latin typeface="+mn-ea"/>
              <a:ea typeface="+mn-ea"/>
            </a:endParaRPr>
          </a:p>
        </p:txBody>
      </p:sp>
      <p:sp>
        <p:nvSpPr>
          <p:cNvPr id="5" name="Oval 79"/>
          <p:cNvSpPr>
            <a:spLocks noChangeArrowheads="1"/>
          </p:cNvSpPr>
          <p:nvPr/>
        </p:nvSpPr>
        <p:spPr bwMode="gray">
          <a:xfrm rot="20239455">
            <a:off x="1404938" y="1863725"/>
            <a:ext cx="6215062" cy="31242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9525">
            <a:noFill/>
            <a:round/>
            <a:headEnd/>
            <a:tailEnd type="none" w="sm" len="sm"/>
          </a:ln>
        </p:spPr>
        <p:txBody>
          <a:bodyPr wrap="none" anchor="ctr"/>
          <a:lstStyle/>
          <a:p>
            <a:pPr>
              <a:buFont typeface="Wingdings" pitchFamily="2" charset="2"/>
              <a:buChar char="Ø"/>
              <a:defRPr/>
            </a:pPr>
            <a:endParaRPr lang="ko-KR" altLang="en-US" sz="900">
              <a:solidFill>
                <a:srgbClr val="CCECFF"/>
              </a:solidFill>
              <a:latin typeface="Times New Roman" pitchFamily="18" charset="0"/>
              <a:ea typeface="굴림체" pitchFamily="49" charset="-127"/>
            </a:endParaRPr>
          </a:p>
        </p:txBody>
      </p:sp>
      <p:sp>
        <p:nvSpPr>
          <p:cNvPr id="6" name="Oval 80"/>
          <p:cNvSpPr>
            <a:spLocks noChangeArrowheads="1"/>
          </p:cNvSpPr>
          <p:nvPr/>
        </p:nvSpPr>
        <p:spPr bwMode="gray">
          <a:xfrm rot="20240766">
            <a:off x="1281113" y="2295525"/>
            <a:ext cx="5926137" cy="26876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 type="none" w="sm" len="sm"/>
          </a:ln>
        </p:spPr>
        <p:txBody>
          <a:bodyPr wrap="none" anchor="ctr"/>
          <a:lstStyle/>
          <a:p>
            <a:pPr>
              <a:buFont typeface="Wingdings" pitchFamily="2" charset="2"/>
              <a:buChar char="Ø"/>
            </a:pPr>
            <a:endParaRPr lang="ko-KR" altLang="en-US" sz="900">
              <a:solidFill>
                <a:srgbClr val="CCECFF"/>
              </a:solidFill>
              <a:latin typeface="Times New Roman" pitchFamily="18" charset="0"/>
              <a:ea typeface="굴림체" pitchFamily="49" charset="-127"/>
            </a:endParaRPr>
          </a:p>
        </p:txBody>
      </p:sp>
      <p:sp>
        <p:nvSpPr>
          <p:cNvPr id="11" name="Oval 77"/>
          <p:cNvSpPr>
            <a:spLocks noChangeArrowheads="1"/>
          </p:cNvSpPr>
          <p:nvPr/>
        </p:nvSpPr>
        <p:spPr bwMode="gray">
          <a:xfrm>
            <a:off x="920750" y="3048000"/>
            <a:ext cx="2032000" cy="1751013"/>
          </a:xfrm>
          <a:prstGeom prst="ellipse">
            <a:avLst/>
          </a:prstGeom>
          <a:gradFill rotWithShape="1">
            <a:gsLst>
              <a:gs pos="0">
                <a:srgbClr val="E9940B"/>
              </a:gs>
              <a:gs pos="100000">
                <a:srgbClr val="492E03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chemeClr val="bg2">
                <a:alpha val="50000"/>
              </a:schemeClr>
            </a:prstShdw>
          </a:effectLst>
        </p:spPr>
        <p:txBody>
          <a:bodyPr lIns="46800" rIns="75600" anchor="ctr"/>
          <a:lstStyle/>
          <a:p>
            <a:pPr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불장난,</a:t>
            </a:r>
            <a:endParaRPr kumimoji="0"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방화</a:t>
            </a:r>
          </a:p>
        </p:txBody>
      </p:sp>
      <p:sp>
        <p:nvSpPr>
          <p:cNvPr id="12" name="Oval 78"/>
          <p:cNvSpPr>
            <a:spLocks noChangeArrowheads="1"/>
          </p:cNvSpPr>
          <p:nvPr/>
        </p:nvSpPr>
        <p:spPr bwMode="gray">
          <a:xfrm>
            <a:off x="3486150" y="1295400"/>
            <a:ext cx="2133600" cy="1676400"/>
          </a:xfrm>
          <a:prstGeom prst="ellipse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3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전기화재</a:t>
            </a:r>
          </a:p>
        </p:txBody>
      </p:sp>
      <p:sp>
        <p:nvSpPr>
          <p:cNvPr id="13" name="Oval 80"/>
          <p:cNvSpPr>
            <a:spLocks noChangeArrowheads="1"/>
          </p:cNvSpPr>
          <p:nvPr/>
        </p:nvSpPr>
        <p:spPr bwMode="gray">
          <a:xfrm>
            <a:off x="3486150" y="4724400"/>
            <a:ext cx="2133600" cy="1600200"/>
          </a:xfrm>
          <a:prstGeom prst="ellipse">
            <a:avLst/>
          </a:prstGeom>
          <a:gradFill rotWithShape="1">
            <a:gsLst>
              <a:gs pos="0">
                <a:srgbClr val="B4C763"/>
              </a:gs>
              <a:gs pos="100000">
                <a:srgbClr val="404723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r>
              <a:rPr kumimoji="0"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  </a:t>
            </a:r>
            <a:r>
              <a:rPr kumimoji="0" lang="ko-KR" altLang="en-US" sz="2400" b="1" dirty="0">
                <a:solidFill>
                  <a:schemeClr val="bg1"/>
                </a:solidFill>
                <a:latin typeface="+mj-ea"/>
                <a:ea typeface="+mj-ea"/>
              </a:rPr>
              <a:t>담뱃불</a:t>
            </a:r>
          </a:p>
        </p:txBody>
      </p:sp>
      <p:sp>
        <p:nvSpPr>
          <p:cNvPr id="14" name="Oval 81"/>
          <p:cNvSpPr>
            <a:spLocks noChangeArrowheads="1"/>
          </p:cNvSpPr>
          <p:nvPr/>
        </p:nvSpPr>
        <p:spPr bwMode="gray">
          <a:xfrm>
            <a:off x="5984875" y="2997200"/>
            <a:ext cx="2108200" cy="17526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35686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r>
              <a:rPr kumimoji="0"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  기타</a:t>
            </a:r>
          </a:p>
        </p:txBody>
      </p:sp>
      <p:sp>
        <p:nvSpPr>
          <p:cNvPr id="15" name="폭발 2 2"/>
          <p:cNvSpPr>
            <a:spLocks noChangeArrowheads="1"/>
          </p:cNvSpPr>
          <p:nvPr/>
        </p:nvSpPr>
        <p:spPr bwMode="auto">
          <a:xfrm>
            <a:off x="3330575" y="2881313"/>
            <a:ext cx="2665413" cy="1795462"/>
          </a:xfrm>
          <a:prstGeom prst="irregularSeal2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kumimoji="0" lang="ko-KR" altLang="en-US"/>
          </a:p>
        </p:txBody>
      </p:sp>
      <p:sp>
        <p:nvSpPr>
          <p:cNvPr id="16" name="TextBox 15"/>
          <p:cNvSpPr txBox="1"/>
          <p:nvPr/>
        </p:nvSpPr>
        <p:spPr bwMode="auto">
          <a:xfrm>
            <a:off x="3586149" y="3502026"/>
            <a:ext cx="2088544" cy="5847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reflection blurRad="12700" stA="56000" dist="25400" dir="5400000" sy="-100000" algn="bl" rotWithShape="0"/>
          </a:effectLst>
          <a:scene3d>
            <a:camera prst="perspectiveRight" fov="2100000"/>
            <a:lightRig rig="threePt" dir="t"/>
          </a:scene3d>
          <a:sp3d>
            <a:bevelT w="0" h="38100"/>
          </a:sp3d>
        </p:spPr>
        <p:txBody>
          <a:bodyPr>
            <a:spAutoFit/>
            <a:scene3d>
              <a:camera prst="perspectiveLeft" fov="5100000">
                <a:rot lat="0" lon="180000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defRPr sz="2800">
                <a:solidFill>
                  <a:schemeClr val="bg2">
                    <a:lumMod val="75000"/>
                  </a:schemeClr>
                </a:solidFill>
                <a:effectLst>
                  <a:innerShdw blurRad="63500" dist="50800">
                    <a:schemeClr val="bg2">
                      <a:lumMod val="10000"/>
                      <a:alpha val="50000"/>
                    </a:schemeClr>
                  </a:innerShdw>
                </a:effectLst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 eaLnBrk="1" latinLnBrk="1" hangingPunct="1">
              <a:defRPr/>
            </a:pPr>
            <a:r>
              <a:rPr lang="ko-KR" altLang="en-US" sz="3200" dirty="0" smtClean="0">
                <a:solidFill>
                  <a:srgbClr val="002060"/>
                </a:solidFill>
                <a:effectLst>
                  <a:outerShdw blurRad="50800" dist="38100" algn="l" rotWithShape="0">
                    <a:srgbClr val="AA833C">
                      <a:alpha val="56000"/>
                    </a:srgbClr>
                  </a:outerShdw>
                </a:effectLst>
              </a:rPr>
              <a:t>화재원인</a:t>
            </a:r>
            <a:endParaRPr lang="ko-KR" altLang="en-US" sz="3200" dirty="0">
              <a:solidFill>
                <a:srgbClr val="002060"/>
              </a:solidFill>
              <a:effectLst>
                <a:outerShdw blurRad="50800" dist="38100" algn="l" rotWithShape="0">
                  <a:srgbClr val="AA833C">
                    <a:alpha val="56000"/>
                  </a:srgbClr>
                </a:outerShdw>
              </a:effectLst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4684480" descr="EMB0000d720087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03362"/>
            <a:ext cx="1979613" cy="1260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_x284637320" descr="EMB0000d720087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570" y="332656"/>
            <a:ext cx="1979613" cy="1260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7" name="_x284651320" descr="EMB0000d720087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35" y="5072008"/>
            <a:ext cx="1979613" cy="1260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_x284642600" descr="EMB0000d720087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991263"/>
            <a:ext cx="1979613" cy="1260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990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0484" y="568136"/>
            <a:ext cx="2935419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200" b="1" dirty="0" smtClean="0">
                <a:solidFill>
                  <a:srgbClr val="0000CC"/>
                </a:solidFill>
                <a:latin typeface="+mn-ea"/>
              </a:rPr>
              <a:t>건물 화재 특성</a:t>
            </a:r>
            <a:endParaRPr lang="ko-KR" altLang="en-US" sz="3200" b="1" dirty="0">
              <a:solidFill>
                <a:srgbClr val="0000CC"/>
              </a:solidFill>
              <a:latin typeface="+mn-ea"/>
            </a:endParaRPr>
          </a:p>
        </p:txBody>
      </p:sp>
      <p:grpSp>
        <p:nvGrpSpPr>
          <p:cNvPr id="20" name="Group 49"/>
          <p:cNvGrpSpPr>
            <a:grpSpLocks/>
          </p:cNvGrpSpPr>
          <p:nvPr/>
        </p:nvGrpSpPr>
        <p:grpSpPr bwMode="auto">
          <a:xfrm>
            <a:off x="622300" y="1442301"/>
            <a:ext cx="8414196" cy="2418747"/>
            <a:chOff x="330" y="1449"/>
            <a:chExt cx="4943" cy="1269"/>
          </a:xfrm>
        </p:grpSpPr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330" y="1449"/>
              <a:ext cx="1370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perspectiveContrastingRightFacing">
                <a:rot lat="24914" lon="18926662" rev="20971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32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Flash over</a:t>
              </a:r>
              <a:endParaRPr lang="ko-KR" alt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Text Box 36"/>
            <p:cNvSpPr txBox="1">
              <a:spLocks noChangeArrowheads="1"/>
            </p:cNvSpPr>
            <p:nvPr/>
          </p:nvSpPr>
          <p:spPr bwMode="auto">
            <a:xfrm>
              <a:off x="528" y="1715"/>
              <a:ext cx="4745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perspectiveRight">
                <a:rot lat="0" lon="20699996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ko-KR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옛체" pitchFamily="18" charset="-127"/>
                  <a:ea typeface="휴먼옛체" pitchFamily="18" charset="-127"/>
                </a:rPr>
                <a:t> </a:t>
              </a:r>
              <a:r>
                <a:rPr lang="ko-KR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연소실</a:t>
              </a:r>
              <a:r>
                <a:rPr lang="en-US" altLang="ko-KR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 </a:t>
              </a:r>
              <a:r>
                <a:rPr lang="ko-KR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ea typeface="+mn-ea"/>
                </a:rPr>
                <a:t>내의 모든 가연물이 화염으로 뒤 덮이는 현상</a:t>
              </a:r>
              <a:endPara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Text Box 39"/>
            <p:cNvSpPr txBox="1">
              <a:spLocks noChangeArrowheads="1"/>
            </p:cNvSpPr>
            <p:nvPr/>
          </p:nvSpPr>
          <p:spPr bwMode="auto">
            <a:xfrm>
              <a:off x="576" y="2282"/>
              <a:ext cx="4697" cy="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실내 축적된 가연성 열분해 생성물이 산소의 공급과 함께 폭발적 연소를 하는 현상 </a:t>
              </a:r>
              <a:endPara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14" name="Text Box 34"/>
          <p:cNvSpPr txBox="1">
            <a:spLocks noChangeArrowheads="1"/>
          </p:cNvSpPr>
          <p:nvPr/>
        </p:nvSpPr>
        <p:spPr bwMode="auto">
          <a:xfrm>
            <a:off x="683568" y="2445144"/>
            <a:ext cx="2359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>
              <a:rot lat="24914" lon="18926662" rev="209710"/>
            </a:camera>
            <a:lightRig rig="threePt" dir="t"/>
          </a:scene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Back draft</a:t>
            </a:r>
            <a:endParaRPr lang="ko-KR" alt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7" name="Text Box 34"/>
          <p:cNvSpPr txBox="1">
            <a:spLocks noChangeArrowheads="1"/>
          </p:cNvSpPr>
          <p:nvPr/>
        </p:nvSpPr>
        <p:spPr bwMode="auto">
          <a:xfrm>
            <a:off x="707956" y="3996353"/>
            <a:ext cx="14157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>
              <a:rot lat="24914" lon="18926662" rev="209710"/>
            </a:camera>
            <a:lightRig rig="threePt" dir="t"/>
          </a:scene3d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차이</a:t>
            </a:r>
            <a:r>
              <a:rPr lang="ko-KR" alt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점</a:t>
            </a:r>
            <a:endParaRPr lang="ko-KR" alt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8" name="Text Box 39"/>
          <p:cNvSpPr txBox="1">
            <a:spLocks noChangeArrowheads="1"/>
          </p:cNvSpPr>
          <p:nvPr/>
        </p:nvSpPr>
        <p:spPr bwMode="auto">
          <a:xfrm>
            <a:off x="1013468" y="4509120"/>
            <a:ext cx="813053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  <a:defRPr/>
            </a:pP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Back draft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는 급격한 온도상승 및 압력상승으로 폭풍과 충격파 수반</a:t>
            </a:r>
            <a:endParaRPr lang="en-US" altLang="ko-K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marL="342900" indent="-342900">
              <a:buFontTx/>
              <a:buChar char="-"/>
              <a:defRPr/>
            </a:pP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Flash over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는 화재성장기 발생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, </a:t>
            </a: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Back 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draft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는 쇠퇴기에 발생</a:t>
            </a:r>
            <a:endParaRPr lang="en-US" altLang="ko-K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342900" indent="-342900">
              <a:buFontTx/>
              <a:buChar char="-"/>
              <a:defRPr/>
            </a:pP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Flash over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는 열의 공급에 의한 현상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, </a:t>
            </a: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Back 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draft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는 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/>
            </a:r>
            <a:b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</a:b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산소 공급에 의한 현상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26833094"/>
      </p:ext>
    </p:extLst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0484" y="568136"/>
            <a:ext cx="238078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200" b="1" dirty="0" smtClean="0">
                <a:solidFill>
                  <a:srgbClr val="0000CC"/>
                </a:solidFill>
                <a:latin typeface="+mn-ea"/>
              </a:rPr>
              <a:t>화재의 종류</a:t>
            </a:r>
            <a:endParaRPr lang="ko-KR" altLang="en-US" sz="32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1340768"/>
            <a:ext cx="86409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A</a:t>
            </a:r>
            <a:r>
              <a:rPr lang="ko-KR" altLang="en-US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급 화재 </a:t>
            </a:r>
            <a:r>
              <a:rPr lang="en-US" altLang="ko-KR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: </a:t>
            </a:r>
            <a:r>
              <a:rPr lang="ko-KR" altLang="en-US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일반화재</a:t>
            </a:r>
            <a:r>
              <a:rPr lang="en-US" altLang="ko-KR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(</a:t>
            </a:r>
            <a:r>
              <a:rPr lang="ko-KR" altLang="en-US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일반가연물</a:t>
            </a:r>
            <a:r>
              <a:rPr lang="en-US" altLang="ko-KR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), </a:t>
            </a:r>
            <a:r>
              <a:rPr lang="ko-KR" altLang="en-US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나무</a:t>
            </a:r>
            <a:r>
              <a:rPr lang="en-US" altLang="ko-KR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, </a:t>
            </a:r>
            <a:r>
              <a:rPr lang="ko-KR" altLang="en-US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종이 등</a:t>
            </a:r>
            <a:endParaRPr lang="en-US" altLang="ko-KR" sz="3200" b="1" spc="-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endParaRPr lang="en-US" altLang="ko-KR" sz="3200" b="1" spc="-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en-US" altLang="ko-KR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B</a:t>
            </a:r>
            <a:r>
              <a:rPr lang="ko-KR" altLang="en-US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급 화재 </a:t>
            </a:r>
            <a:r>
              <a:rPr lang="en-US" altLang="ko-KR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: </a:t>
            </a:r>
            <a:r>
              <a:rPr lang="ko-KR" altLang="en-US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기름</a:t>
            </a:r>
            <a:r>
              <a:rPr lang="en-US" altLang="ko-KR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, </a:t>
            </a:r>
            <a:r>
              <a:rPr lang="ko-KR" altLang="en-US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가스화재</a:t>
            </a:r>
            <a:endParaRPr lang="en-US" altLang="ko-KR" sz="3200" b="1" spc="-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endParaRPr lang="en-US" altLang="ko-KR" sz="3200" b="1" spc="-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r>
              <a:rPr lang="en-US" altLang="ko-KR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C</a:t>
            </a:r>
            <a:r>
              <a:rPr lang="ko-KR" altLang="en-US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급 화재 </a:t>
            </a:r>
            <a:r>
              <a:rPr lang="en-US" altLang="ko-KR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: </a:t>
            </a:r>
            <a:r>
              <a:rPr lang="ko-KR" altLang="en-US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전기화재</a:t>
            </a:r>
            <a:endParaRPr lang="en-US" altLang="ko-KR" sz="3200" b="1" spc="-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endParaRPr lang="en-US" altLang="ko-KR" sz="3200" b="1" spc="-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en-US" altLang="ko-KR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D</a:t>
            </a:r>
            <a:r>
              <a:rPr lang="ko-KR" altLang="en-US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급 화재 </a:t>
            </a:r>
            <a:r>
              <a:rPr lang="en-US" altLang="ko-KR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: </a:t>
            </a:r>
            <a:r>
              <a:rPr lang="ko-KR" altLang="en-US" sz="32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가연성 금속화재</a:t>
            </a:r>
            <a:endParaRPr lang="ko-KR" altLang="en-US" sz="3200" b="1" spc="-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0484" y="568136"/>
            <a:ext cx="457689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200" b="1" dirty="0" err="1" smtClean="0">
                <a:solidFill>
                  <a:srgbClr val="0000CC"/>
                </a:solidFill>
                <a:latin typeface="+mn-ea"/>
                <a:ea typeface="+mn-ea"/>
              </a:rPr>
              <a:t>화재시</a:t>
            </a:r>
            <a:r>
              <a:rPr lang="ko-KR" altLang="en-US" sz="3200" b="1" dirty="0" smtClean="0">
                <a:solidFill>
                  <a:srgbClr val="0000CC"/>
                </a:solidFill>
                <a:latin typeface="+mn-ea"/>
                <a:ea typeface="+mn-ea"/>
              </a:rPr>
              <a:t> 사람의 심리상태</a:t>
            </a:r>
            <a:endParaRPr lang="ko-KR" altLang="en-US" sz="3200" b="1" dirty="0">
              <a:solidFill>
                <a:srgbClr val="0000CC"/>
              </a:solidFill>
              <a:latin typeface="+mn-ea"/>
              <a:ea typeface="+mn-ea"/>
            </a:endParaRPr>
          </a:p>
        </p:txBody>
      </p:sp>
      <p:sp>
        <p:nvSpPr>
          <p:cNvPr id="7" name="타원 42"/>
          <p:cNvSpPr/>
          <p:nvPr/>
        </p:nvSpPr>
        <p:spPr>
          <a:xfrm>
            <a:off x="3321672" y="3847029"/>
            <a:ext cx="645940" cy="1068216"/>
          </a:xfrm>
          <a:custGeom>
            <a:avLst/>
            <a:gdLst/>
            <a:ahLst/>
            <a:cxnLst/>
            <a:rect l="l" t="t" r="r" b="b"/>
            <a:pathLst>
              <a:path w="930154" h="1538231">
                <a:moveTo>
                  <a:pt x="397250" y="0"/>
                </a:moveTo>
                <a:lnTo>
                  <a:pt x="791960" y="394710"/>
                </a:lnTo>
                <a:cubicBezTo>
                  <a:pt x="792352" y="638714"/>
                  <a:pt x="841297" y="871329"/>
                  <a:pt x="930154" y="1083205"/>
                </a:cubicBezTo>
                <a:lnTo>
                  <a:pt x="456697" y="936288"/>
                </a:lnTo>
                <a:lnTo>
                  <a:pt x="269909" y="1538231"/>
                </a:lnTo>
                <a:cubicBezTo>
                  <a:pt x="96884" y="1195101"/>
                  <a:pt x="814" y="807357"/>
                  <a:pt x="0" y="397249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scene3d>
            <a:camera prst="perspectiveRight" fov="3000000">
              <a:rot lat="0" lon="20399999" rev="0"/>
            </a:camera>
            <a:lightRig rig="soft" dir="t"/>
          </a:scene3d>
          <a:sp3d prstMaterial="softEdge">
            <a:bevelT w="38100" h="977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타원 42"/>
          <p:cNvSpPr/>
          <p:nvPr/>
        </p:nvSpPr>
        <p:spPr>
          <a:xfrm>
            <a:off x="3327755" y="2314956"/>
            <a:ext cx="3585014" cy="3600400"/>
          </a:xfrm>
          <a:custGeom>
            <a:avLst/>
            <a:gdLst/>
            <a:ahLst/>
            <a:cxnLst/>
            <a:rect l="l" t="t" r="r" b="b"/>
            <a:pathLst>
              <a:path w="5162420" h="5184576">
                <a:moveTo>
                  <a:pt x="2570132" y="0"/>
                </a:moveTo>
                <a:cubicBezTo>
                  <a:pt x="4001813" y="0"/>
                  <a:pt x="5162420" y="1160607"/>
                  <a:pt x="5162420" y="2592288"/>
                </a:cubicBezTo>
                <a:cubicBezTo>
                  <a:pt x="5162420" y="4023969"/>
                  <a:pt x="4001813" y="5184576"/>
                  <a:pt x="2570132" y="5184576"/>
                </a:cubicBezTo>
                <a:cubicBezTo>
                  <a:pt x="1657215" y="5184576"/>
                  <a:pt x="854518" y="4712671"/>
                  <a:pt x="394455" y="3998383"/>
                </a:cubicBezTo>
                <a:lnTo>
                  <a:pt x="574348" y="3418660"/>
                </a:lnTo>
                <a:lnTo>
                  <a:pt x="1059506" y="3569209"/>
                </a:lnTo>
                <a:cubicBezTo>
                  <a:pt x="1379073" y="4064976"/>
                  <a:pt x="1936355" y="4392488"/>
                  <a:pt x="2570132" y="4392488"/>
                </a:cubicBezTo>
                <a:cubicBezTo>
                  <a:pt x="3564355" y="4392488"/>
                  <a:pt x="4370332" y="3586511"/>
                  <a:pt x="4370332" y="2592288"/>
                </a:cubicBezTo>
                <a:cubicBezTo>
                  <a:pt x="4370332" y="1598065"/>
                  <a:pt x="3564355" y="792088"/>
                  <a:pt x="2570132" y="792088"/>
                </a:cubicBezTo>
                <a:cubicBezTo>
                  <a:pt x="1675742" y="792088"/>
                  <a:pt x="933691" y="1444331"/>
                  <a:pt x="795826" y="2299460"/>
                </a:cubicBezTo>
                <a:lnTo>
                  <a:pt x="383066" y="1886700"/>
                </a:lnTo>
                <a:lnTo>
                  <a:pt x="0" y="2269766"/>
                </a:lnTo>
                <a:cubicBezTo>
                  <a:pt x="97910" y="1470001"/>
                  <a:pt x="560840" y="783315"/>
                  <a:pt x="1217113" y="380767"/>
                </a:cubicBezTo>
                <a:cubicBezTo>
                  <a:pt x="1610877" y="139239"/>
                  <a:pt x="2074244" y="0"/>
                  <a:pt x="257013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scene3d>
            <a:camera prst="perspectiveRight" fov="3000000">
              <a:rot lat="0" lon="20399999" rev="0"/>
            </a:camera>
            <a:lightRig rig="soft" dir="t"/>
          </a:scene3d>
          <a:sp3d prstMaterial="softEdge">
            <a:bevelT w="38100" h="977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976665" y="2595437"/>
            <a:ext cx="3240360" cy="1077218"/>
          </a:xfrm>
          <a:prstGeom prst="rect">
            <a:avLst/>
          </a:prstGeom>
          <a:noFill/>
        </p:spPr>
        <p:txBody>
          <a:bodyPr>
            <a:spAutoFit/>
            <a:scene3d>
              <a:camera prst="perspectiveLeft" fov="5100000">
                <a:rot lat="0" lon="1800000" rev="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ko-KR" altLang="en-US" sz="3200" dirty="0">
                <a:solidFill>
                  <a:srgbClr val="1F5999"/>
                </a:solidFill>
                <a:effectLst>
                  <a:innerShdw blurRad="63500" dist="50800">
                    <a:schemeClr val="bg2">
                      <a:lumMod val="10000"/>
                      <a:alpha val="50000"/>
                    </a:scheme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평상시 상황판단</a:t>
            </a:r>
            <a:endParaRPr lang="en-US" altLang="ko-KR" sz="3200" dirty="0">
              <a:solidFill>
                <a:srgbClr val="1F5999"/>
              </a:solidFill>
              <a:effectLst>
                <a:innerShdw blurRad="63500" dist="50800">
                  <a:schemeClr val="bg2">
                    <a:lumMod val="10000"/>
                    <a:alpha val="50000"/>
                  </a:scheme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ko-KR" altLang="en-US" sz="3200" dirty="0">
                <a:solidFill>
                  <a:srgbClr val="1F5999"/>
                </a:solidFill>
                <a:effectLst>
                  <a:innerShdw blurRad="63500" dist="50800">
                    <a:schemeClr val="bg2">
                      <a:lumMod val="10000"/>
                      <a:alpha val="50000"/>
                    </a:scheme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능력 </a:t>
            </a:r>
            <a:r>
              <a:rPr lang="en-US" altLang="ko-KR" sz="3200" dirty="0">
                <a:solidFill>
                  <a:srgbClr val="1F5999"/>
                </a:solidFill>
                <a:effectLst>
                  <a:innerShdw blurRad="63500" dist="50800">
                    <a:schemeClr val="bg2">
                      <a:lumMod val="10000"/>
                      <a:alpha val="50000"/>
                    </a:scheme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100%</a:t>
            </a:r>
            <a:endParaRPr lang="ko-KR" altLang="en-US" sz="3200" dirty="0">
              <a:solidFill>
                <a:srgbClr val="1F5999"/>
              </a:solidFill>
              <a:effectLst>
                <a:innerShdw blurRad="63500" dist="50800">
                  <a:schemeClr val="bg2">
                    <a:lumMod val="10000"/>
                    <a:alpha val="50000"/>
                  </a:scheme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36003" y="3755116"/>
            <a:ext cx="3240360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perspectiveLeft" fov="6000000">
                <a:rot lat="0" lon="1800000" rev="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ko-KR" altLang="en-US" sz="2800" dirty="0" err="1">
                <a:solidFill>
                  <a:srgbClr val="7030A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화재시</a:t>
            </a:r>
            <a:r>
              <a:rPr lang="ko-KR" altLang="en-US" sz="2800" dirty="0">
                <a:solidFill>
                  <a:srgbClr val="7030A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 판단능력</a:t>
            </a:r>
            <a:endParaRPr lang="en-US" altLang="ko-KR" sz="2800" dirty="0">
              <a:solidFill>
                <a:srgbClr val="7030A0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3200" dirty="0">
                <a:solidFill>
                  <a:srgbClr val="7030A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50%</a:t>
            </a:r>
            <a:r>
              <a:rPr lang="ko-KR" altLang="en-US" sz="3200" dirty="0">
                <a:solidFill>
                  <a:srgbClr val="7030A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이하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6025" y="1607760"/>
            <a:ext cx="8964996" cy="52322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reflection blurRad="12700" stA="56000" dist="25400" dir="5400000" sy="-100000" algn="bl" rotWithShape="0"/>
          </a:effectLst>
          <a:scene3d>
            <a:camera prst="perspectiveRight" fov="0">
              <a:rot lat="0" lon="0" rev="0"/>
            </a:camera>
            <a:lightRig rig="threePt" dir="t"/>
          </a:scene3d>
          <a:sp3d>
            <a:bevelT w="0" h="38100"/>
          </a:sp3d>
        </p:spPr>
        <p:txBody>
          <a:bodyPr wrap="square">
            <a:noAutofit/>
            <a:scene3d>
              <a:camera prst="perspectiveLeft" fov="0">
                <a:rot lat="0" lon="0" rev="0"/>
              </a:camera>
              <a:lightRig rig="threePt" dir="t"/>
            </a:scene3d>
          </a:bodyPr>
          <a:lstStyle>
            <a:defPPr>
              <a:defRPr lang="ko-KR"/>
            </a:defPPr>
            <a:lvl1pPr algn="ctr">
              <a:defRPr sz="2800">
                <a:solidFill>
                  <a:schemeClr val="bg2">
                    <a:lumMod val="75000"/>
                  </a:schemeClr>
                </a:solidFill>
                <a:effectLst>
                  <a:innerShdw blurRad="63500" dist="50800">
                    <a:schemeClr val="bg2">
                      <a:lumMod val="10000"/>
                      <a:alpha val="50000"/>
                    </a:schemeClr>
                  </a:innerShdw>
                </a:effectLst>
                <a:latin typeface="HY헤드라인M" pitchFamily="18" charset="-127"/>
                <a:ea typeface="HY헤드라인M" pitchFamily="18" charset="-127"/>
              </a:defRPr>
            </a:lvl1pPr>
          </a:lstStyle>
          <a:p>
            <a:pPr>
              <a:defRPr/>
            </a:pPr>
            <a:r>
              <a:rPr lang="ko-KR" altLang="en-US" dirty="0" smtClean="0">
                <a:solidFill>
                  <a:srgbClr val="FF0000"/>
                </a:solidFill>
                <a:effectLst>
                  <a:outerShdw blurRad="63500" sx="1000" sy="1000" algn="ctr" rotWithShape="0">
                    <a:prstClr val="black"/>
                  </a:outerShdw>
                </a:effectLst>
              </a:rPr>
              <a:t>연기와 유독가스에 의한 심한 공포감은 </a:t>
            </a:r>
            <a:r>
              <a:rPr lang="ko-KR" altLang="en-US" dirty="0" err="1" smtClean="0">
                <a:solidFill>
                  <a:srgbClr val="FF0000"/>
                </a:solidFill>
                <a:effectLst>
                  <a:outerShdw blurRad="63500" sx="1000" sy="1000" algn="ctr" rotWithShape="0">
                    <a:prstClr val="black"/>
                  </a:outerShdw>
                </a:effectLst>
              </a:rPr>
              <a:t>패닉상태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63500" sx="1000" sy="1000" algn="ctr" rotWithShape="0">
                    <a:prstClr val="black"/>
                  </a:outerShdw>
                </a:effectLst>
              </a:rPr>
              <a:t> 유발</a:t>
            </a:r>
            <a:endParaRPr lang="ko-KR" altLang="en-US" dirty="0">
              <a:solidFill>
                <a:srgbClr val="FF0000"/>
              </a:solidFill>
              <a:effectLst>
                <a:outerShdw blurRad="63500" sx="1000" sy="1000" algn="ctr" rotWithShape="0">
                  <a:prstClr val="black"/>
                </a:outerShdw>
              </a:effectLst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3851920" y="3335109"/>
            <a:ext cx="2340260" cy="1476164"/>
          </a:xfrm>
          <a:prstGeom prst="rect">
            <a:avLst/>
          </a:prstGeom>
        </p:spPr>
        <p:txBody>
          <a:bodyPr anchor="ctr">
            <a:scene3d>
              <a:camera prst="perspectiveHeroicExtremeRightFacing"/>
              <a:lightRig rig="soft" dir="t">
                <a:rot lat="0" lon="0" rev="10800000"/>
              </a:lightRig>
            </a:scene3d>
            <a:sp3d extrusionH="57150">
              <a:bevelT w="127000" h="12700" prst="hardEdge"/>
              <a:contourClr>
                <a:srgbClr val="DDDDDD"/>
              </a:contourClr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ko-KR" altLang="en-US" sz="4000" b="1" spc="150" dirty="0" err="1" smtClean="0">
                <a:ln w="11430"/>
                <a:solidFill>
                  <a:srgbClr val="CC99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패닉상태</a:t>
            </a:r>
            <a:endParaRPr lang="ko-KR" altLang="en-US" sz="4000" b="1" spc="150" dirty="0">
              <a:ln w="11430"/>
              <a:solidFill>
                <a:srgbClr val="CC99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0484" y="568136"/>
            <a:ext cx="472116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200" b="1" dirty="0" err="1" smtClean="0">
                <a:solidFill>
                  <a:srgbClr val="0000CC"/>
                </a:solidFill>
                <a:latin typeface="+mn-ea"/>
              </a:rPr>
              <a:t>화재시</a:t>
            </a:r>
            <a:r>
              <a:rPr lang="ko-KR" altLang="en-US" sz="3200" b="1" dirty="0" smtClean="0">
                <a:solidFill>
                  <a:srgbClr val="0000CC"/>
                </a:solidFill>
                <a:latin typeface="+mn-ea"/>
              </a:rPr>
              <a:t> 사람의 심리상태</a:t>
            </a:r>
            <a:endParaRPr lang="ko-KR" altLang="en-US" sz="32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412776"/>
            <a:ext cx="91440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b="1" spc="-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추종성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원리 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: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누군가가 먼저 한쪽으로 </a:t>
            </a:r>
            <a:r>
              <a:rPr lang="ko-KR" altLang="en-US" sz="3000" b="1" spc="-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피난시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endParaRPr lang="en-US" altLang="ko-KR" sz="3000" b="1" spc="-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en-US" altLang="ko-KR" sz="3000" b="1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             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대부분의 사람들은 그 사람을 따라 이동</a:t>
            </a:r>
            <a:endParaRPr lang="en-US" altLang="ko-KR" sz="3000" b="1" spc="-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endParaRPr lang="en-US" altLang="ko-KR" sz="3000" b="1" spc="-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귀소본능 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: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비상시에 사람들은 자기가 들어온 입구로 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/>
            </a:r>
            <a:b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</a:b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          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다시 나가려는 본능이 있음</a:t>
            </a:r>
            <a:endParaRPr lang="en-US" altLang="ko-KR" sz="3000" b="1" spc="-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endParaRPr lang="en-US" altLang="ko-KR" sz="3000" b="1" spc="-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동 조 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: </a:t>
            </a:r>
            <a:r>
              <a:rPr lang="ko-KR" altLang="en-US" sz="3000" b="1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특정인이나 집단으로부터 직접적이거나 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/>
            </a:r>
            <a:b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</a:b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     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간접적인 </a:t>
            </a:r>
            <a:r>
              <a:rPr lang="ko-KR" altLang="en-US" sz="3000" b="1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압력을 받아 스스로의 행동이나 신념 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/>
            </a:r>
            <a:b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</a:b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     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또는 </a:t>
            </a:r>
            <a:r>
              <a:rPr lang="ko-KR" altLang="en-US" sz="3000" b="1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그 둘 다를 바꾸는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것</a:t>
            </a:r>
            <a:endParaRPr lang="en-US" altLang="ko-KR" sz="3000" b="1" spc="-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endParaRPr lang="en-US" altLang="ko-KR" sz="3000" b="1" spc="-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en-US" altLang="ko-KR" sz="30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※ </a:t>
            </a:r>
            <a:r>
              <a:rPr lang="ko-KR" altLang="en-US" sz="30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건물 </a:t>
            </a:r>
            <a:r>
              <a:rPr lang="ko-KR" altLang="en-US" sz="3000" dirty="0" err="1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진입시에는</a:t>
            </a:r>
            <a:r>
              <a:rPr lang="ko-KR" altLang="en-US" sz="3000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 항상 </a:t>
            </a:r>
            <a:r>
              <a:rPr lang="ko-KR" altLang="en-US" sz="3000" dirty="0" err="1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비상탈출로</a:t>
            </a:r>
            <a:r>
              <a:rPr lang="ko-KR" altLang="en-US" sz="3000" dirty="0" err="1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를</a:t>
            </a:r>
            <a:r>
              <a:rPr lang="ko-KR" altLang="en-US" sz="3000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 먼저 </a:t>
            </a:r>
            <a:r>
              <a:rPr lang="ko-KR" altLang="en-US" sz="30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염두</a:t>
            </a:r>
            <a:endParaRPr lang="ko-KR" altLang="en-US" sz="3000" dirty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0484" y="568136"/>
            <a:ext cx="334578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200" b="1" dirty="0" smtClean="0">
                <a:solidFill>
                  <a:srgbClr val="0000CC"/>
                </a:solidFill>
                <a:latin typeface="+mn-ea"/>
              </a:rPr>
              <a:t>인명 피해의 원인</a:t>
            </a:r>
            <a:endParaRPr lang="ko-KR" altLang="en-US" sz="3200" b="1" dirty="0">
              <a:solidFill>
                <a:srgbClr val="0000CC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1412776"/>
            <a:ext cx="4176464" cy="523220"/>
          </a:xfrm>
          <a:prstGeom prst="rect">
            <a:avLst/>
          </a:prstGeom>
          <a:noFill/>
        </p:spPr>
        <p:txBody>
          <a:bodyPr>
            <a:spAutoFit/>
            <a:scene3d>
              <a:camera prst="perspectiveRight"/>
              <a:lightRig rig="threePt" dir="t"/>
            </a:scene3d>
          </a:bodyPr>
          <a:lstStyle/>
          <a:p>
            <a:pPr>
              <a:defRPr/>
            </a:pPr>
            <a:r>
              <a:rPr lang="ko-KR" altLang="en-US" sz="2800" dirty="0">
                <a:effectLst>
                  <a:outerShdw blurRad="50800" dist="38100" algn="l" rotWithShape="0">
                    <a:srgbClr val="D2AF56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부적합 </a:t>
            </a:r>
            <a:r>
              <a:rPr lang="ko-KR" altLang="en-US" sz="2800" dirty="0" smtClean="0">
                <a:effectLst>
                  <a:outerShdw blurRad="50800" dist="38100" algn="l" rotWithShape="0">
                    <a:srgbClr val="D2AF56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객실내부 </a:t>
            </a:r>
            <a:r>
              <a:rPr lang="ko-KR" altLang="en-US" sz="2800" dirty="0">
                <a:effectLst>
                  <a:outerShdw blurRad="50800" dist="38100" algn="l" rotWithShape="0">
                    <a:srgbClr val="D2AF56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재질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2496" y="4190623"/>
            <a:ext cx="4176464" cy="523220"/>
          </a:xfrm>
          <a:prstGeom prst="rect">
            <a:avLst/>
          </a:prstGeom>
          <a:noFill/>
        </p:spPr>
        <p:txBody>
          <a:bodyPr>
            <a:spAutoFit/>
            <a:scene3d>
              <a:camera prst="perspectiveRight"/>
              <a:lightRig rig="threePt" dir="t"/>
            </a:scene3d>
          </a:bodyPr>
          <a:lstStyle/>
          <a:p>
            <a:pPr>
              <a:defRPr/>
            </a:pPr>
            <a:r>
              <a:rPr lang="ko-KR" altLang="en-US" sz="2800" dirty="0" err="1">
                <a:effectLst>
                  <a:outerShdw blurRad="50800" dist="38100" algn="l" rotWithShape="0">
                    <a:srgbClr val="D2AF56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흡배기</a:t>
            </a:r>
            <a:r>
              <a:rPr lang="ko-KR" altLang="en-US" sz="2800" dirty="0">
                <a:effectLst>
                  <a:outerShdw blurRad="50800" dist="38100" algn="l" rotWithShape="0">
                    <a:srgbClr val="D2AF56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시설 미비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9592" y="2807349"/>
            <a:ext cx="4176464" cy="523220"/>
          </a:xfrm>
          <a:prstGeom prst="rect">
            <a:avLst/>
          </a:prstGeom>
          <a:noFill/>
        </p:spPr>
        <p:txBody>
          <a:bodyPr>
            <a:spAutoFit/>
            <a:scene3d>
              <a:camera prst="perspectiveRight"/>
              <a:lightRig rig="threePt" dir="t"/>
            </a:scene3d>
          </a:bodyPr>
          <a:lstStyle/>
          <a:p>
            <a:pPr>
              <a:defRPr/>
            </a:pPr>
            <a:r>
              <a:rPr lang="ko-KR" altLang="en-US" sz="2800" dirty="0">
                <a:effectLst>
                  <a:outerShdw blurRad="50800" dist="38100" algn="l" rotWithShape="0">
                    <a:srgbClr val="D2AF56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보고체계의 부재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9592" y="3501008"/>
            <a:ext cx="4176464" cy="523220"/>
          </a:xfrm>
          <a:prstGeom prst="rect">
            <a:avLst/>
          </a:prstGeom>
          <a:noFill/>
        </p:spPr>
        <p:txBody>
          <a:bodyPr>
            <a:spAutoFit/>
            <a:scene3d>
              <a:camera prst="perspectiveRight"/>
              <a:lightRig rig="threePt" dir="t"/>
            </a:scene3d>
          </a:bodyPr>
          <a:lstStyle/>
          <a:p>
            <a:pPr>
              <a:defRPr/>
            </a:pPr>
            <a:r>
              <a:rPr lang="ko-KR" altLang="en-US" sz="2800" dirty="0">
                <a:effectLst>
                  <a:outerShdw blurRad="50800" dist="38100" algn="l" rotWithShape="0">
                    <a:srgbClr val="D2AF56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전원차단 시스템 문제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76573" y="4725144"/>
            <a:ext cx="615553" cy="523220"/>
          </a:xfrm>
          <a:prstGeom prst="rect">
            <a:avLst/>
          </a:prstGeom>
          <a:noFill/>
        </p:spPr>
        <p:txBody>
          <a:bodyPr vert="eaVert">
            <a:spAutoFit/>
            <a:scene3d>
              <a:camera prst="perspectiveRight"/>
              <a:lightRig rig="threePt" dir="t"/>
            </a:scene3d>
          </a:bodyPr>
          <a:lstStyle/>
          <a:p>
            <a:pPr>
              <a:defRPr/>
            </a:pPr>
            <a:r>
              <a:rPr lang="en-US" altLang="ko-KR" sz="2800" dirty="0">
                <a:effectLst>
                  <a:outerShdw blurRad="50800" dist="38100" algn="l" rotWithShape="0">
                    <a:srgbClr val="D2AF56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…</a:t>
            </a:r>
            <a:endParaRPr lang="ko-KR" altLang="en-US" sz="2800" dirty="0">
              <a:effectLst>
                <a:outerShdw blurRad="50800" dist="38100" algn="l" rotWithShape="0">
                  <a:srgbClr val="D2AF56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9592" y="2113692"/>
            <a:ext cx="6086445" cy="523220"/>
          </a:xfrm>
          <a:prstGeom prst="rect">
            <a:avLst/>
          </a:prstGeom>
          <a:noFill/>
        </p:spPr>
        <p:txBody>
          <a:bodyPr>
            <a:spAutoFit/>
            <a:scene3d>
              <a:camera prst="perspectiveRight"/>
              <a:lightRig rig="threePt" dir="t"/>
            </a:scene3d>
          </a:bodyPr>
          <a:lstStyle/>
          <a:p>
            <a:pPr>
              <a:defRPr/>
            </a:pPr>
            <a:r>
              <a:rPr lang="ko-KR" altLang="en-US" sz="2800" dirty="0">
                <a:effectLst>
                  <a:outerShdw blurRad="50800" dist="38100" algn="l" rotWithShape="0">
                    <a:srgbClr val="D2AF56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연기 배출통로와 대피통로 일치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354052"/>
            <a:ext cx="9144000" cy="523220"/>
          </a:xfrm>
          <a:prstGeom prst="rect">
            <a:avLst/>
          </a:prstGeom>
          <a:noFill/>
        </p:spPr>
        <p:txBody>
          <a:bodyPr wrap="square">
            <a:noAutofit/>
            <a:scene3d>
              <a:camera prst="perspectiveRight" fov="0">
                <a:rot lat="0" lon="0" rev="0"/>
              </a:camera>
              <a:lightRig rig="threePt" dir="t"/>
            </a:scene3d>
          </a:bodyPr>
          <a:lstStyle/>
          <a:p>
            <a:pPr>
              <a:defRPr/>
            </a:pPr>
            <a:r>
              <a:rPr lang="ko-KR" altLang="en-US" sz="2800" dirty="0" smtClean="0">
                <a:effectLst>
                  <a:outerShdw blurRad="50800" dist="38100" algn="l" rotWithShape="0">
                    <a:srgbClr val="D2AF56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다른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사람이</a:t>
            </a:r>
            <a:r>
              <a:rPr lang="ko-KR" altLang="en-US" sz="2800" dirty="0" smtClean="0">
                <a:effectLst>
                  <a:outerShdw blurRad="50800" dist="38100" algn="l" rotWithShape="0">
                    <a:srgbClr val="D2AF56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움직이지 않으면 위급상황이 아니라고 판단</a:t>
            </a:r>
            <a:endParaRPr lang="en-US" altLang="ko-KR" sz="2800" dirty="0" smtClean="0">
              <a:effectLst>
                <a:outerShdw blurRad="50800" dist="38100" algn="l" rotWithShape="0">
                  <a:srgbClr val="D2AF56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>
              <a:defRPr/>
            </a:pPr>
            <a:r>
              <a:rPr lang="ko-KR" altLang="en-US" sz="2800" dirty="0" smtClean="0">
                <a:effectLst>
                  <a:outerShdw blurRad="50800" dist="38100" algn="l" rotWithShape="0">
                    <a:srgbClr val="D2AF56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결국은 </a:t>
            </a:r>
            <a:r>
              <a:rPr lang="ko-KR" altLang="en-US" sz="2800" dirty="0" smtClean="0">
                <a:solidFill>
                  <a:srgbClr val="FF0000"/>
                </a:solidFill>
                <a:effectLst>
                  <a:outerShdw blurRad="50800" dist="38100" algn="l" rotWithShape="0">
                    <a:srgbClr val="D2AF56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반복적 학습을 통한 습관화 </a:t>
            </a:r>
            <a:endParaRPr lang="ko-KR" altLang="en-US" sz="2800" dirty="0">
              <a:solidFill>
                <a:srgbClr val="FF0000"/>
              </a:solidFill>
              <a:effectLst>
                <a:outerShdw blurRad="50800" dist="38100" algn="l" rotWithShape="0">
                  <a:srgbClr val="D2AF56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0484" y="568136"/>
            <a:ext cx="334578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화재 시 대응방법</a:t>
            </a:r>
            <a:endParaRPr lang="ko-KR" altLang="en-US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23850" y="1241425"/>
            <a:ext cx="8569325" cy="533400"/>
            <a:chOff x="624" y="1488"/>
            <a:chExt cx="4656" cy="336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624" y="1488"/>
              <a:ext cx="4656" cy="33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DDDDDD"/>
                </a:gs>
                <a:gs pos="5000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buFont typeface="Wingdings" pitchFamily="2" charset="2"/>
                <a:buChar char="Ø"/>
              </a:pPr>
              <a:endParaRPr lang="ko-KR" alt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672" y="1488"/>
              <a:ext cx="46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Pct val="75000"/>
                <a:buFont typeface="Monotype Sorts" pitchFamily="2" charset="2"/>
                <a:buNone/>
              </a:pPr>
              <a:r>
                <a:rPr lang="ko-KR" altLang="en-US" sz="2400" dirty="0">
                  <a:latin typeface="HY동녘B" pitchFamily="18" charset="-127"/>
                  <a:ea typeface="HY동녘B" pitchFamily="18" charset="-127"/>
                </a:rPr>
                <a:t>1. 화재경보기 작동 및 </a:t>
              </a:r>
              <a:r>
                <a:rPr lang="ko-KR" altLang="en-US" sz="2400" dirty="0">
                  <a:latin typeface="Times New Roman" pitchFamily="18" charset="0"/>
                  <a:ea typeface="HY동녘B" pitchFamily="18" charset="-127"/>
                </a:rPr>
                <a:t>“</a:t>
              </a:r>
              <a:r>
                <a:rPr lang="ko-KR" altLang="en-US" sz="2400" dirty="0">
                  <a:solidFill>
                    <a:srgbClr val="FF3300"/>
                  </a:solidFill>
                  <a:latin typeface="HY동녘B" pitchFamily="18" charset="-127"/>
                  <a:ea typeface="HY동녘B" pitchFamily="18" charset="-127"/>
                </a:rPr>
                <a:t>불이야</a:t>
              </a:r>
              <a:r>
                <a:rPr lang="ko-KR" altLang="en-US" sz="2400" dirty="0">
                  <a:latin typeface="Times New Roman" pitchFamily="18" charset="0"/>
                  <a:ea typeface="HY동녘B" pitchFamily="18" charset="-127"/>
                </a:rPr>
                <a:t>”</a:t>
              </a:r>
              <a:r>
                <a:rPr lang="ko-KR" altLang="en-US" sz="2400" dirty="0" err="1">
                  <a:latin typeface="HY동녘B" pitchFamily="18" charset="-127"/>
                  <a:ea typeface="HY동녘B" pitchFamily="18" charset="-127"/>
                </a:rPr>
                <a:t>를</a:t>
              </a:r>
              <a:r>
                <a:rPr lang="ko-KR" altLang="en-US" sz="2400" dirty="0">
                  <a:latin typeface="HY동녘B" pitchFamily="18" charset="-127"/>
                  <a:ea typeface="HY동녘B" pitchFamily="18" charset="-127"/>
                </a:rPr>
                <a:t> 외쳐 화재사실을 알림</a:t>
              </a:r>
            </a:p>
          </p:txBody>
        </p:sp>
      </p:grp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474788" y="2355850"/>
            <a:ext cx="4740275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ctr">
              <a:spcBef>
                <a:spcPct val="20000"/>
              </a:spcBef>
              <a:buClr>
                <a:schemeClr val="bg1"/>
              </a:buClr>
              <a:buFont typeface="Wingdings" pitchFamily="2" charset="2"/>
              <a:buChar char="Ø"/>
            </a:pPr>
            <a:endParaRPr kumimoji="0" lang="ko-KR" altLang="en-US">
              <a:latin typeface="Verdana" pitchFamily="34" charset="0"/>
            </a:endParaRP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323850" y="2384425"/>
            <a:ext cx="8215313" cy="533400"/>
            <a:chOff x="624" y="1488"/>
            <a:chExt cx="4656" cy="336"/>
          </a:xfrm>
        </p:grpSpPr>
        <p:sp>
          <p:nvSpPr>
            <p:cNvPr id="13" name="AutoShape 12"/>
            <p:cNvSpPr>
              <a:spLocks noChangeArrowheads="1"/>
            </p:cNvSpPr>
            <p:nvPr/>
          </p:nvSpPr>
          <p:spPr bwMode="auto">
            <a:xfrm>
              <a:off x="624" y="1488"/>
              <a:ext cx="4656" cy="33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DDDDDD"/>
                </a:gs>
                <a:gs pos="5000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buFont typeface="Wingdings" pitchFamily="2" charset="2"/>
                <a:buChar char="Ø"/>
              </a:pPr>
              <a:endParaRPr lang="ko-KR" alt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672" y="1488"/>
              <a:ext cx="46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Pct val="75000"/>
                <a:buFont typeface="Monotype Sorts" pitchFamily="2" charset="2"/>
                <a:buNone/>
              </a:pPr>
              <a:r>
                <a:rPr lang="ko-KR" altLang="en-US" sz="2400">
                  <a:latin typeface="HY동녘B" pitchFamily="18" charset="-127"/>
                  <a:ea typeface="HY동녘B" pitchFamily="18" charset="-127"/>
                </a:rPr>
                <a:t>2. 자세를 낮추고 최대한 </a:t>
              </a:r>
              <a:r>
                <a:rPr lang="ko-KR" altLang="en-US" sz="2400">
                  <a:solidFill>
                    <a:srgbClr val="FF3300"/>
                  </a:solidFill>
                  <a:latin typeface="HY동녘B" pitchFamily="18" charset="-127"/>
                  <a:ea typeface="HY동녘B" pitchFamily="18" charset="-127"/>
                </a:rPr>
                <a:t>신속하게 대피   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395288" y="3598863"/>
            <a:ext cx="8143875" cy="533400"/>
            <a:chOff x="624" y="1488"/>
            <a:chExt cx="4656" cy="336"/>
          </a:xfrm>
        </p:grpSpPr>
        <p:sp>
          <p:nvSpPr>
            <p:cNvPr id="16" name="AutoShape 15"/>
            <p:cNvSpPr>
              <a:spLocks noChangeArrowheads="1"/>
            </p:cNvSpPr>
            <p:nvPr/>
          </p:nvSpPr>
          <p:spPr bwMode="auto">
            <a:xfrm>
              <a:off x="624" y="1488"/>
              <a:ext cx="4656" cy="33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DDDDDD"/>
                </a:gs>
                <a:gs pos="5000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buFont typeface="Wingdings" pitchFamily="2" charset="2"/>
                <a:buChar char="Ø"/>
              </a:pPr>
              <a:endParaRPr lang="ko-KR" alt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672" y="1488"/>
              <a:ext cx="46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Pct val="75000"/>
                <a:buFont typeface="Monotype Sorts" pitchFamily="2" charset="2"/>
                <a:buNone/>
              </a:pPr>
              <a:r>
                <a:rPr lang="ko-KR" altLang="en-US" sz="2400" dirty="0">
                  <a:latin typeface="HY동녘B" pitchFamily="18" charset="-127"/>
                  <a:ea typeface="HY동녘B" pitchFamily="18" charset="-127"/>
                </a:rPr>
                <a:t>3. 수건이나 휴지 등을 물에 적셔 </a:t>
              </a:r>
              <a:r>
                <a:rPr lang="ko-KR" altLang="en-US" sz="2400" dirty="0">
                  <a:solidFill>
                    <a:srgbClr val="FF3300"/>
                  </a:solidFill>
                  <a:latin typeface="HY동녘B" pitchFamily="18" charset="-127"/>
                  <a:ea typeface="HY동녘B" pitchFamily="18" charset="-127"/>
                </a:rPr>
                <a:t>코와 입을 막고 대피</a:t>
              </a:r>
            </a:p>
          </p:txBody>
        </p:sp>
      </p:grp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395288" y="4797152"/>
            <a:ext cx="7924800" cy="533400"/>
            <a:chOff x="624" y="1488"/>
            <a:chExt cx="4656" cy="336"/>
          </a:xfrm>
        </p:grpSpPr>
        <p:sp>
          <p:nvSpPr>
            <p:cNvPr id="20" name="AutoShape 18"/>
            <p:cNvSpPr>
              <a:spLocks noChangeArrowheads="1"/>
            </p:cNvSpPr>
            <p:nvPr/>
          </p:nvSpPr>
          <p:spPr bwMode="auto">
            <a:xfrm>
              <a:off x="624" y="1488"/>
              <a:ext cx="4656" cy="33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DDDDDD"/>
                </a:gs>
                <a:gs pos="5000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buFont typeface="Wingdings" pitchFamily="2" charset="2"/>
                <a:buChar char="Ø"/>
              </a:pPr>
              <a:endParaRPr lang="ko-KR" alt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672" y="1488"/>
              <a:ext cx="46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Pct val="75000"/>
                <a:buFont typeface="Monotype Sorts" pitchFamily="2" charset="2"/>
                <a:buNone/>
              </a:pPr>
              <a:r>
                <a:rPr lang="ko-KR" altLang="en-US" sz="2400" dirty="0">
                  <a:latin typeface="HY동녘B" pitchFamily="18" charset="-127"/>
                  <a:ea typeface="HY동녘B" pitchFamily="18" charset="-127"/>
                </a:rPr>
                <a:t>4. 문 손잡이가 뜨거우면 절대로 열지 말 것</a:t>
              </a:r>
            </a:p>
          </p:txBody>
        </p:sp>
      </p:grpSp>
      <p:grpSp>
        <p:nvGrpSpPr>
          <p:cNvPr id="22" name="Group 20"/>
          <p:cNvGrpSpPr>
            <a:grpSpLocks/>
          </p:cNvGrpSpPr>
          <p:nvPr/>
        </p:nvGrpSpPr>
        <p:grpSpPr bwMode="auto">
          <a:xfrm>
            <a:off x="395288" y="5985403"/>
            <a:ext cx="7924800" cy="533400"/>
            <a:chOff x="624" y="1488"/>
            <a:chExt cx="4656" cy="336"/>
          </a:xfrm>
        </p:grpSpPr>
        <p:sp>
          <p:nvSpPr>
            <p:cNvPr id="23" name="AutoShape 21"/>
            <p:cNvSpPr>
              <a:spLocks noChangeArrowheads="1"/>
            </p:cNvSpPr>
            <p:nvPr/>
          </p:nvSpPr>
          <p:spPr bwMode="auto">
            <a:xfrm>
              <a:off x="624" y="1488"/>
              <a:ext cx="4656" cy="33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DDDDDD"/>
                </a:gs>
                <a:gs pos="5000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buFont typeface="Wingdings" pitchFamily="2" charset="2"/>
                <a:buChar char="Ø"/>
              </a:pPr>
              <a:endParaRPr lang="ko-KR" altLang="en-US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672" y="1488"/>
              <a:ext cx="46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Pct val="75000"/>
                <a:buFont typeface="Monotype Sorts" pitchFamily="2" charset="2"/>
                <a:buNone/>
              </a:pPr>
              <a:r>
                <a:rPr lang="ko-KR" altLang="en-US" sz="2400" dirty="0">
                  <a:latin typeface="HY동녘B" pitchFamily="18" charset="-127"/>
                  <a:ea typeface="HY동녘B" pitchFamily="18" charset="-127"/>
                </a:rPr>
                <a:t>5. 엘리베이터를 이용한 대피는 자살행위 </a:t>
              </a:r>
            </a:p>
          </p:txBody>
        </p:sp>
      </p:grpSp>
      <p:sp>
        <p:nvSpPr>
          <p:cNvPr id="25" name="아래쪽 화살표 24"/>
          <p:cNvSpPr/>
          <p:nvPr/>
        </p:nvSpPr>
        <p:spPr>
          <a:xfrm>
            <a:off x="3967163" y="1884363"/>
            <a:ext cx="428625" cy="357187"/>
          </a:xfrm>
          <a:prstGeom prst="downArrow">
            <a:avLst>
              <a:gd name="adj1" fmla="val 32222"/>
              <a:gd name="adj2" fmla="val 50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Ø"/>
              <a:defRPr/>
            </a:pPr>
            <a:endParaRPr lang="ko-KR" altLang="en-US" dirty="0"/>
          </a:p>
        </p:txBody>
      </p:sp>
      <p:sp>
        <p:nvSpPr>
          <p:cNvPr id="26" name="아래쪽 화살표 25"/>
          <p:cNvSpPr/>
          <p:nvPr/>
        </p:nvSpPr>
        <p:spPr>
          <a:xfrm>
            <a:off x="3967163" y="3068960"/>
            <a:ext cx="428625" cy="357188"/>
          </a:xfrm>
          <a:prstGeom prst="downArrow">
            <a:avLst>
              <a:gd name="adj1" fmla="val 32222"/>
              <a:gd name="adj2" fmla="val 50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Ø"/>
              <a:defRPr/>
            </a:pPr>
            <a:endParaRPr lang="ko-KR" altLang="en-US" dirty="0"/>
          </a:p>
        </p:txBody>
      </p:sp>
      <p:sp>
        <p:nvSpPr>
          <p:cNvPr id="27" name="아래쪽 화살표 26"/>
          <p:cNvSpPr/>
          <p:nvPr/>
        </p:nvSpPr>
        <p:spPr>
          <a:xfrm>
            <a:off x="3967163" y="4293096"/>
            <a:ext cx="428625" cy="357187"/>
          </a:xfrm>
          <a:prstGeom prst="downArrow">
            <a:avLst>
              <a:gd name="adj1" fmla="val 32222"/>
              <a:gd name="adj2" fmla="val 50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Ø"/>
              <a:defRPr/>
            </a:pPr>
            <a:endParaRPr lang="ko-KR" altLang="en-US" dirty="0"/>
          </a:p>
        </p:txBody>
      </p:sp>
      <p:sp>
        <p:nvSpPr>
          <p:cNvPr id="28" name="아래쪽 화살표 27"/>
          <p:cNvSpPr/>
          <p:nvPr/>
        </p:nvSpPr>
        <p:spPr>
          <a:xfrm>
            <a:off x="3967163" y="5453691"/>
            <a:ext cx="428625" cy="357187"/>
          </a:xfrm>
          <a:prstGeom prst="downArrow">
            <a:avLst>
              <a:gd name="adj1" fmla="val 32222"/>
              <a:gd name="adj2" fmla="val 50000"/>
            </a:avLst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Ø"/>
              <a:defRPr/>
            </a:pPr>
            <a:endParaRPr lang="ko-KR" altLang="en-US" dirty="0"/>
          </a:p>
        </p:txBody>
      </p:sp>
      <p:sp>
        <p:nvSpPr>
          <p:cNvPr id="29" name="오른쪽 화살표 28"/>
          <p:cNvSpPr/>
          <p:nvPr/>
        </p:nvSpPr>
        <p:spPr>
          <a:xfrm>
            <a:off x="6258453" y="6141507"/>
            <a:ext cx="428625" cy="2095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Ø"/>
              <a:defRPr/>
            </a:pPr>
            <a:endParaRPr lang="ko-KR" altLang="en-US"/>
          </a:p>
        </p:txBody>
      </p:sp>
      <p:sp>
        <p:nvSpPr>
          <p:cNvPr id="30" name="TextBox 31"/>
          <p:cNvSpPr txBox="1">
            <a:spLocks noChangeArrowheads="1"/>
          </p:cNvSpPr>
          <p:nvPr/>
        </p:nvSpPr>
        <p:spPr bwMode="auto">
          <a:xfrm>
            <a:off x="6732240" y="6025174"/>
            <a:ext cx="1416942" cy="419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ko-KR" altLang="en-US" sz="2400" dirty="0">
                <a:solidFill>
                  <a:srgbClr val="FF3300"/>
                </a:solidFill>
                <a:latin typeface="HY동녘B" pitchFamily="18" charset="-127"/>
                <a:ea typeface="HY동녘B" pitchFamily="18" charset="-127"/>
              </a:rPr>
              <a:t>계단이용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utoShape 38"/>
          <p:cNvSpPr>
            <a:spLocks noChangeArrowheads="1"/>
          </p:cNvSpPr>
          <p:nvPr/>
        </p:nvSpPr>
        <p:spPr bwMode="auto">
          <a:xfrm>
            <a:off x="2603344" y="3945414"/>
            <a:ext cx="544512" cy="609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rgbClr val="0000FF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3500000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470484" y="568136"/>
            <a:ext cx="334578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화재 시 대응방법</a:t>
            </a:r>
            <a:endParaRPr lang="ko-KR" altLang="en-US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5436096" y="1558937"/>
            <a:ext cx="3707904" cy="176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HY견고딕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Y견고딕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Y견고딕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Y견고딕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HY견고딕" pitchFamily="18" charset="-127"/>
              </a:defRPr>
            </a:lvl9pPr>
          </a:lstStyle>
          <a:p>
            <a:pPr eaLnBrk="1" hangingPunct="1">
              <a:spcBef>
                <a:spcPts val="1000"/>
              </a:spcBef>
              <a:buSzPct val="75000"/>
              <a:buFont typeface="Monotype Sorts" pitchFamily="2" charset="2"/>
              <a:buNone/>
            </a:pP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물수건 </a:t>
            </a:r>
            <a:r>
              <a:rPr lang="ko-KR" altLang="en-US" sz="2400" dirty="0" err="1">
                <a:latin typeface="HY헤드라인M" pitchFamily="18" charset="-127"/>
                <a:ea typeface="HY헤드라인M" pitchFamily="18" charset="-127"/>
              </a:rPr>
              <a:t>한장은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400" dirty="0">
                <a:latin typeface="HY헤드라인M" pitchFamily="18" charset="-127"/>
                <a:ea typeface="HY헤드라인M" pitchFamily="18" charset="-127"/>
              </a:rPr>
              <a:t>?</a:t>
            </a:r>
          </a:p>
          <a:p>
            <a:pPr marL="0" indent="0" eaLnBrk="1" hangingPunct="1">
              <a:spcBef>
                <a:spcPts val="1000"/>
              </a:spcBef>
              <a:buSzPct val="75000"/>
            </a:pP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마른 수건의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배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pPr marL="0" indent="0" eaLnBrk="1" hangingPunct="1">
              <a:spcBef>
                <a:spcPts val="1000"/>
              </a:spcBef>
              <a:buSzPct val="75000"/>
            </a:pP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신문지의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배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  <a:p>
            <a:pPr marL="0" indent="0" eaLnBrk="1" hangingPunct="1">
              <a:spcBef>
                <a:spcPts val="1000"/>
              </a:spcBef>
              <a:buSzPct val="75000"/>
            </a:pP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티슈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16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겹의 </a:t>
            </a:r>
            <a:r>
              <a:rPr lang="en-US" altLang="ko-KR" sz="2000" dirty="0">
                <a:latin typeface="HY헤드라인M" pitchFamily="18" charset="-127"/>
                <a:ea typeface="HY헤드라인M" pitchFamily="18" charset="-127"/>
              </a:rPr>
              <a:t>1.5</a:t>
            </a:r>
            <a:r>
              <a:rPr lang="ko-KR" altLang="en-US" sz="2000" dirty="0">
                <a:latin typeface="HY헤드라인M" pitchFamily="18" charset="-127"/>
                <a:ea typeface="HY헤드라인M" pitchFamily="18" charset="-127"/>
              </a:rPr>
              <a:t>배의 차단효과</a:t>
            </a:r>
            <a:endParaRPr lang="en-US" altLang="ko-KR" sz="20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389467"/>
              </p:ext>
            </p:extLst>
          </p:nvPr>
        </p:nvGraphicFramePr>
        <p:xfrm>
          <a:off x="463108" y="1556792"/>
          <a:ext cx="4896544" cy="3754988"/>
        </p:xfrm>
        <a:graphic>
          <a:graphicData uri="http://schemas.openxmlformats.org/drawingml/2006/table">
            <a:tbl>
              <a:tblPr/>
              <a:tblGrid>
                <a:gridCol w="2160240"/>
                <a:gridCol w="576064"/>
                <a:gridCol w="2160240"/>
              </a:tblGrid>
              <a:tr h="144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563">
                <a:tc>
                  <a:txBody>
                    <a:bodyPr/>
                    <a:lstStyle/>
                    <a:p>
                      <a:pPr marL="6350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손수건을 이용 코</a:t>
                      </a:r>
                      <a:r>
                        <a:rPr lang="en-US" altLang="ko-KR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입을 막는다</a:t>
                      </a:r>
                      <a:r>
                        <a:rPr lang="en-US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+mn-ea"/>
                        </a:rPr>
                        <a:t>자세를 낮춘다</a:t>
                      </a:r>
                      <a:endParaRPr lang="en-US" altLang="en-US" sz="1200" b="1" dirty="0" smtClean="0">
                        <a:latin typeface="+mn-ea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5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851">
                <a:tc>
                  <a:txBody>
                    <a:bodyPr/>
                    <a:lstStyle/>
                    <a:p>
                      <a:pPr marL="6350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한 손으로는 벽을  짚는다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참사랑박스체15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350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한 방향으로 신속히 대피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6" name="_x283221912" descr="EMB0000d720085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574" y="1558937"/>
            <a:ext cx="2160588" cy="1439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_x283229272" descr="EMB0000d720085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60" y="3530282"/>
            <a:ext cx="2160588" cy="1439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_x283231832" descr="EMB0000d720085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33" y="3530282"/>
            <a:ext cx="2160588" cy="1439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utoShape 37"/>
          <p:cNvSpPr>
            <a:spLocks noChangeArrowheads="1"/>
          </p:cNvSpPr>
          <p:nvPr/>
        </p:nvSpPr>
        <p:spPr bwMode="auto">
          <a:xfrm>
            <a:off x="2633858" y="2044414"/>
            <a:ext cx="546100" cy="6096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3500000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4" name="_x283222152" descr="EMB0000d720085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8" y="1558937"/>
            <a:ext cx="2160588" cy="1439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1" grpId="0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0484" y="568136"/>
            <a:ext cx="238078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200" b="1" dirty="0" smtClean="0">
                <a:solidFill>
                  <a:srgbClr val="0000CC"/>
                </a:solidFill>
                <a:latin typeface="+mn-ea"/>
                <a:ea typeface="+mn-ea"/>
              </a:rPr>
              <a:t>소화의 종류</a:t>
            </a:r>
            <a:endParaRPr lang="ko-KR" altLang="en-US" sz="3200" b="1" dirty="0">
              <a:solidFill>
                <a:srgbClr val="0000CC"/>
              </a:solidFill>
              <a:latin typeface="+mn-ea"/>
              <a:ea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1412776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냉각 소화 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: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물을 뿌려 온도를 낮추는 방법</a:t>
            </a:r>
            <a:endParaRPr lang="en-US" altLang="ko-KR" sz="3000" b="1" spc="-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endParaRPr lang="en-US" altLang="ko-KR" sz="3000" b="1" spc="-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질식 소화 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: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가연물을 덮어 산소농도를 낮게 </a:t>
            </a:r>
            <a:r>
              <a:rPr lang="ko-KR" altLang="en-US" sz="3000" b="1" spc="-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건조사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,</a:t>
            </a:r>
            <a:b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</a:b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           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담요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,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거품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,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이산화탄소 등 사용</a:t>
            </a:r>
            <a:endParaRPr lang="en-US" altLang="ko-KR" sz="3000" b="1" spc="-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endParaRPr lang="en-US" altLang="ko-KR" sz="3000" b="1" spc="-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제거 소화 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: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가연물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집기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,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비품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을 이동</a:t>
            </a:r>
            <a:r>
              <a:rPr lang="en-US" altLang="ko-KR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, </a:t>
            </a:r>
            <a:r>
              <a:rPr lang="ko-KR" altLang="en-US" sz="3000" b="1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제거</a:t>
            </a:r>
            <a:endParaRPr lang="ko-KR" altLang="en-US" sz="3000" dirty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0484" y="568136"/>
            <a:ext cx="334578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200" b="1" dirty="0" smtClean="0">
                <a:solidFill>
                  <a:srgbClr val="0000CC"/>
                </a:solidFill>
                <a:latin typeface="+mn-ea"/>
                <a:ea typeface="+mn-ea"/>
              </a:rPr>
              <a:t>소화기 사용 요령</a:t>
            </a:r>
            <a:endParaRPr lang="ko-KR" altLang="en-US" sz="3200" b="1" dirty="0">
              <a:solidFill>
                <a:srgbClr val="0000CC"/>
              </a:solidFill>
              <a:latin typeface="+mn-ea"/>
              <a:ea typeface="+mn-ea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39552" y="1448593"/>
            <a:ext cx="33797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STEP  1.</a:t>
            </a:r>
          </a:p>
          <a:p>
            <a:pPr>
              <a:defRPr/>
            </a:pPr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안전핀을 뽑는다</a:t>
            </a:r>
            <a:r>
              <a:rPr kumimoji="0" lang="ko-KR" altLang="en-US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539552" y="2525995"/>
            <a:ext cx="62646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altLang="ko-KR" sz="2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STEP  </a:t>
            </a:r>
            <a:r>
              <a:rPr kumimoji="0" lang="ko-KR" altLang="en-US" sz="2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</a:p>
          <a:p>
            <a:pPr>
              <a:defRPr/>
            </a:pPr>
            <a:r>
              <a:rPr kumimoji="0" lang="ko-KR" altLang="en-US" sz="2400" dirty="0">
                <a:solidFill>
                  <a:schemeClr val="accent6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바람을 등지고 호스를 </a:t>
            </a:r>
            <a:r>
              <a:rPr kumimoji="0" lang="ko-KR" altLang="en-US" sz="2400" dirty="0" smtClean="0">
                <a:solidFill>
                  <a:schemeClr val="accent6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불꽃으로 </a:t>
            </a:r>
            <a:r>
              <a:rPr kumimoji="0" lang="ko-KR" altLang="en-US" sz="2400" dirty="0">
                <a:solidFill>
                  <a:schemeClr val="accent6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향한다.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544315" y="3678123"/>
            <a:ext cx="546784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altLang="ko-KR" sz="2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STEP  </a:t>
            </a:r>
            <a:r>
              <a:rPr kumimoji="0" lang="ko-KR" altLang="en-US" sz="2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3.`</a:t>
            </a:r>
          </a:p>
          <a:p>
            <a:pPr>
              <a:defRPr/>
            </a:pPr>
            <a:r>
              <a:rPr kumimoji="0" lang="ko-KR" altLang="en-US" sz="2400" dirty="0">
                <a:solidFill>
                  <a:schemeClr val="accent6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손잡이를 잡고 빗자루로 쓸듯이 뿌린다.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539552" y="4858543"/>
            <a:ext cx="33797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2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STEP  </a:t>
            </a:r>
            <a:r>
              <a:rPr kumimoji="0" lang="ko-KR" altLang="en-US" sz="24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4.` </a:t>
            </a:r>
          </a:p>
          <a:p>
            <a:pPr>
              <a:defRPr/>
            </a:pPr>
            <a:r>
              <a:rPr kumimoji="0" lang="ko-KR" altLang="en-US" sz="2400" dirty="0">
                <a:solidFill>
                  <a:schemeClr val="accent6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완전히 꺼졌는지 확인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9" name="_x283725648" descr="EMB0000d720084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341388"/>
            <a:ext cx="1439863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1" name="_x283715568" descr="EMB0000d72008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523" y="2565524"/>
            <a:ext cx="1439863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3" name="_x283728288" descr="EMB0000d720084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952" y="3717652"/>
            <a:ext cx="1439863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5" name="_x283715888" descr="EMB0000d720084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797152"/>
            <a:ext cx="1439863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0484" y="568136"/>
            <a:ext cx="4166525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3200" b="1" dirty="0" smtClean="0">
                <a:solidFill>
                  <a:srgbClr val="0000CC"/>
                </a:solidFill>
                <a:latin typeface="+mn-ea"/>
                <a:ea typeface="+mn-ea"/>
              </a:rPr>
              <a:t>옥내 소화전 사용요령</a:t>
            </a:r>
            <a:endParaRPr lang="ko-KR" altLang="en-US" sz="3200" b="1" dirty="0">
              <a:solidFill>
                <a:srgbClr val="0000CC"/>
              </a:solidFill>
              <a:latin typeface="+mn-ea"/>
              <a:ea typeface="+mn-ea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215900" y="1628800"/>
            <a:ext cx="88931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altLang="ko-K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STEP  1.</a:t>
            </a:r>
          </a:p>
          <a:p>
            <a:pPr>
              <a:defRPr/>
            </a:pPr>
            <a:r>
              <a:rPr kumimoji="0" lang="ko-KR" altLang="en-US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소화전함을 열고 </a:t>
            </a:r>
            <a:r>
              <a:rPr kumimoji="0" lang="ko-KR" altLang="en-US" sz="24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한명은</a:t>
            </a:r>
            <a:r>
              <a:rPr kumimoji="0" lang="ko-KR" altLang="en-US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노즐과 호스를 잡고 불이 난 지점으로</a:t>
            </a: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23838" y="2786980"/>
            <a:ext cx="8893174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altLang="ko-K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STEP  2.</a:t>
            </a:r>
            <a:endParaRPr kumimoji="0" lang="en-US" altLang="ko-KR" sz="2400" dirty="0"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kumimoji="0" lang="ko-KR" altLang="en-US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또 다른 </a:t>
            </a:r>
            <a:r>
              <a:rPr kumimoji="0" lang="ko-KR" altLang="en-US" sz="24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한명은</a:t>
            </a:r>
            <a:r>
              <a:rPr kumimoji="0" lang="ko-KR" altLang="en-US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개폐밸브를 개방</a:t>
            </a: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250825" y="3855368"/>
            <a:ext cx="88931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altLang="ko-K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STEP  </a:t>
            </a:r>
            <a:r>
              <a:rPr kumimoji="0" lang="en-US" altLang="ko-KR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</a:t>
            </a:r>
            <a:endParaRPr kumimoji="0" lang="en-US" altLang="ko-KR" sz="2400" dirty="0">
              <a:latin typeface="HY헤드라인M" pitchFamily="18" charset="-127"/>
              <a:ea typeface="HY헤드라인M" pitchFamily="18" charset="-127"/>
            </a:endParaRPr>
          </a:p>
          <a:p>
            <a:pPr>
              <a:defRPr/>
            </a:pPr>
            <a:r>
              <a:rPr kumimoji="0" lang="ko-KR" altLang="en-US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개폐밸브를 개방한 사람은 호스가 꼬이지 않도록 펼치면서 </a:t>
            </a:r>
            <a:r>
              <a:rPr kumimoji="0" lang="en-US" altLang="ko-KR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kumimoji="0" lang="en-US" altLang="ko-KR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kumimoji="0" lang="ko-KR" altLang="en-US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노즐을 </a:t>
            </a:r>
            <a:r>
              <a:rPr kumimoji="0" lang="ko-KR" altLang="en-US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잡은 사람을 보조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>
        <a:spAutoFit/>
      </a:bodyPr>
      <a:lstStyle>
        <a:defPPr algn="dist">
          <a:defRPr sz="3200" b="1" spc="-100" dirty="0" err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7733</TotalTime>
  <Words>458</Words>
  <Application>Microsoft Office PowerPoint</Application>
  <PresentationFormat>화면 슬라이드 쇼(4:3)</PresentationFormat>
  <Paragraphs>120</Paragraphs>
  <Slides>15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ALL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END USER</dc:creator>
  <cp:lastModifiedBy>User</cp:lastModifiedBy>
  <cp:revision>1485</cp:revision>
  <cp:lastPrinted>2017-11-09T00:04:12Z</cp:lastPrinted>
  <dcterms:created xsi:type="dcterms:W3CDTF">2015-04-29T05:52:19Z</dcterms:created>
  <dcterms:modified xsi:type="dcterms:W3CDTF">2018-03-23T05:24:56Z</dcterms:modified>
</cp:coreProperties>
</file>