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88" r:id="rId2"/>
    <p:sldId id="267" r:id="rId3"/>
    <p:sldId id="275" r:id="rId4"/>
    <p:sldId id="264" r:id="rId5"/>
    <p:sldId id="260" r:id="rId6"/>
    <p:sldId id="257" r:id="rId7"/>
    <p:sldId id="277" r:id="rId8"/>
    <p:sldId id="262" r:id="rId9"/>
    <p:sldId id="279" r:id="rId10"/>
    <p:sldId id="259" r:id="rId11"/>
  </p:sldIdLst>
  <p:sldSz cx="12192000" cy="6858000"/>
  <p:notesSz cx="6858000" cy="9144000"/>
  <p:embeddedFontLst>
    <p:embeddedFont>
      <p:font typeface="Pretendard ExtraBold" panose="02000903000000020004" pitchFamily="50" charset="-127"/>
      <p:bold r:id="rId13"/>
    </p:embeddedFont>
    <p:embeddedFont>
      <p:font typeface="Pretendard Medium" panose="02000603000000020004" pitchFamily="50" charset="-127"/>
      <p:regular r:id="rId14"/>
    </p:embeddedFont>
    <p:embeddedFont>
      <p:font typeface="맑은 고딕" panose="020B0503020000020004" pitchFamily="50" charset="-127"/>
      <p:regular r:id="rId15"/>
      <p:bold r:id="rId16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스마트인재개발원 소개" id="{14793ED9-7663-42B1-A7DF-02581F7195AC}">
          <p14:sldIdLst>
            <p14:sldId id="288"/>
            <p14:sldId id="267"/>
            <p14:sldId id="275"/>
            <p14:sldId id="264"/>
            <p14:sldId id="260"/>
            <p14:sldId id="257"/>
            <p14:sldId id="277"/>
            <p14:sldId id="262"/>
            <p14:sldId id="279"/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mhrd" initials="s" lastIdx="10" clrIdx="0">
    <p:extLst>
      <p:ext uri="{19B8F6BF-5375-455C-9EA6-DF929625EA0E}">
        <p15:presenceInfo xmlns:p15="http://schemas.microsoft.com/office/powerpoint/2012/main" userId="smhr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003A"/>
    <a:srgbClr val="DC95FB"/>
    <a:srgbClr val="9944C8"/>
    <a:srgbClr val="F6F6F6"/>
    <a:srgbClr val="E0E0E0"/>
    <a:srgbClr val="EEEEEE"/>
    <a:srgbClr val="3C2672"/>
    <a:srgbClr val="00A0E9"/>
    <a:srgbClr val="EDD8F1"/>
    <a:srgbClr val="F3E3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72" autoAdjust="0"/>
    <p:restoredTop sz="87447" autoAdjust="0"/>
  </p:normalViewPr>
  <p:slideViewPr>
    <p:cSldViewPr snapToGrid="0">
      <p:cViewPr varScale="1">
        <p:scale>
          <a:sx n="100" d="100"/>
          <a:sy n="100" d="100"/>
        </p:scale>
        <p:origin x="456" y="84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DEF7F4-E070-4056-A270-CE6783D0AD80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85310C-A4B4-40B9-80CB-5B50BF5F41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002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="1" dirty="0"/>
              <a:t>📍 </a:t>
            </a:r>
            <a:r>
              <a:rPr lang="en-US" altLang="ko-KR" b="1" dirty="0"/>
              <a:t> </a:t>
            </a:r>
            <a:r>
              <a:rPr lang="ko-KR" altLang="en-US" b="1" dirty="0"/>
              <a:t>스마트인재개발원 소개</a:t>
            </a:r>
            <a:endParaRPr lang="en-US" altLang="ko-KR" b="1" dirty="0"/>
          </a:p>
          <a:p>
            <a:r>
              <a:rPr lang="ko-KR" altLang="en-US" b="1" dirty="0"/>
              <a:t>진행자</a:t>
            </a:r>
            <a:r>
              <a:rPr lang="ko-KR" altLang="en-US" dirty="0"/>
              <a:t> </a:t>
            </a:r>
            <a:r>
              <a:rPr lang="en-US" altLang="ko-KR" dirty="0"/>
              <a:t>: </a:t>
            </a:r>
            <a:br>
              <a:rPr lang="en-US" altLang="ko-KR" dirty="0"/>
            </a:br>
            <a:r>
              <a:rPr lang="ko-KR" altLang="en-US" dirty="0"/>
              <a:t>안녕하세요 여러분</a:t>
            </a:r>
            <a:r>
              <a:rPr lang="en-US" altLang="ko-KR" dirty="0"/>
              <a:t>! </a:t>
            </a:r>
            <a:r>
              <a:rPr lang="ko-KR" altLang="en-US" dirty="0"/>
              <a:t>다들 오늘 설명회에 참석해 주셔서 감사합니다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저는 스마트인재개발원에서 기획 및 홍보를 담당하고 있는 </a:t>
            </a:r>
            <a:r>
              <a:rPr lang="ko-KR" altLang="en-US" dirty="0" err="1"/>
              <a:t>차현석</a:t>
            </a:r>
            <a:r>
              <a:rPr lang="ko-KR" altLang="en-US" dirty="0"/>
              <a:t> 실장이라고 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여러분 요즘 다들 취업하기 정말 어려우시죠</a:t>
            </a:r>
            <a:r>
              <a:rPr lang="en-US" altLang="ko-KR" dirty="0"/>
              <a:t>? </a:t>
            </a:r>
            <a:r>
              <a:rPr lang="ko-KR" altLang="en-US" dirty="0"/>
              <a:t>당장 제 주변만 봐도 힘들어하는 친구들이 굉장히 많은데요</a:t>
            </a:r>
            <a:r>
              <a:rPr lang="en-US" altLang="ko-KR" dirty="0"/>
              <a:t>. </a:t>
            </a:r>
          </a:p>
          <a:p>
            <a:r>
              <a:rPr lang="en-US" altLang="ko-KR" dirty="0"/>
              <a:t>2023</a:t>
            </a:r>
            <a:r>
              <a:rPr lang="ko-KR" altLang="en-US" dirty="0"/>
              <a:t>년도 올해는 취업시장의 어려움이 커 많은 청년들이 취업을 포기한다고 합니다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도대체 무슨 이유로 취업을 포기하게 될까요</a:t>
            </a:r>
            <a:r>
              <a:rPr lang="en-US" altLang="ko-KR" dirty="0"/>
              <a:t>. </a:t>
            </a:r>
          </a:p>
          <a:p>
            <a:br>
              <a:rPr lang="en-US" altLang="ko-KR" dirty="0"/>
            </a:br>
            <a:r>
              <a:rPr lang="ko-KR" altLang="en-US" dirty="0"/>
              <a:t>그 이유로서는 </a:t>
            </a:r>
            <a:r>
              <a:rPr lang="en-US" altLang="ko-KR" dirty="0"/>
              <a:t>2023</a:t>
            </a:r>
            <a:r>
              <a:rPr lang="ko-KR" altLang="en-US" dirty="0"/>
              <a:t>년도 국내 기업의 </a:t>
            </a:r>
            <a:r>
              <a:rPr lang="en-US" altLang="ko-KR" dirty="0"/>
              <a:t>36.7%</a:t>
            </a:r>
            <a:r>
              <a:rPr lang="ko-KR" altLang="en-US" dirty="0"/>
              <a:t>가 올해 대대적으로 채용율을 축소시켰다는 점과 </a:t>
            </a:r>
            <a:endParaRPr lang="en-US" altLang="ko-KR" dirty="0"/>
          </a:p>
          <a:p>
            <a:r>
              <a:rPr lang="ko-KR" altLang="en-US" dirty="0"/>
              <a:t>예전에는 공개채용을 진행하였지만</a:t>
            </a:r>
            <a:r>
              <a:rPr lang="en-US" altLang="ko-KR" dirty="0"/>
              <a:t>, </a:t>
            </a:r>
            <a:r>
              <a:rPr lang="ko-KR" altLang="en-US" dirty="0"/>
              <a:t>요즘은 수시채용의 확장으로 구직자가 탐색해야 하는 필요성이 높아졌다는 점입니다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또한 기업과 </a:t>
            </a:r>
            <a:r>
              <a:rPr lang="ko-KR" altLang="en-US" dirty="0" err="1"/>
              <a:t>구직자간의</a:t>
            </a:r>
            <a:r>
              <a:rPr lang="ko-KR" altLang="en-US" dirty="0"/>
              <a:t> 근로조건의 불균형 문제가 지속적으로 대두되었습니다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여러분은 이러한 상황에 맞서 어려운 취업시장 속에서 블루오션 즉 틈새를 찾아야 합니다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ko-KR" altLang="en-US" dirty="0"/>
              <a:t>스마트인재개발원은 이 블루오션을 찾을 수 있는 팁을 드리는 교육기관입니다</a:t>
            </a:r>
            <a:r>
              <a:rPr lang="en-US" altLang="ko-KR" dirty="0"/>
              <a:t>.</a:t>
            </a:r>
            <a:br>
              <a:rPr lang="en-US" altLang="ko-KR" dirty="0"/>
            </a:b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85310C-A4B4-40B9-80CB-5B50BF5F41CB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2517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>
                <a:effectLst/>
                <a:latin typeface="Apple Color Emoji"/>
              </a:rPr>
              <a:t>📍</a:t>
            </a:r>
            <a:r>
              <a:rPr lang="ko-KR" altLang="en-US" dirty="0"/>
              <a:t> </a:t>
            </a:r>
            <a:r>
              <a:rPr lang="ko-KR" altLang="en-US" b="1" dirty="0">
                <a:effectLst/>
              </a:rPr>
              <a:t>스마트인재개발원 소개 </a:t>
            </a:r>
            <a:endParaRPr lang="en-US" altLang="ko-KR" b="1" dirty="0">
              <a:effectLst/>
            </a:endParaRPr>
          </a:p>
          <a:p>
            <a:r>
              <a:rPr lang="ko-KR" altLang="en-US" b="1" dirty="0">
                <a:effectLst/>
              </a:rPr>
              <a:t>진행자 </a:t>
            </a:r>
            <a:r>
              <a:rPr lang="en-US" altLang="ko-KR" b="1" dirty="0">
                <a:effectLst/>
              </a:rPr>
              <a:t>: </a:t>
            </a:r>
            <a:r>
              <a:rPr lang="ko-KR" altLang="en-US" b="0" dirty="0">
                <a:effectLst/>
              </a:rPr>
              <a:t>스마트인재개발원은 </a:t>
            </a:r>
            <a:r>
              <a:rPr lang="en-US" altLang="ko-KR" b="0" dirty="0">
                <a:effectLst/>
              </a:rPr>
              <a:t>2016</a:t>
            </a:r>
            <a:r>
              <a:rPr lang="ko-KR" altLang="en-US" b="0" dirty="0">
                <a:effectLst/>
              </a:rPr>
              <a:t>년도에 시작되어 현재 </a:t>
            </a:r>
            <a:r>
              <a:rPr lang="en-US" altLang="ko-KR" b="0" dirty="0">
                <a:effectLst/>
              </a:rPr>
              <a:t>7</a:t>
            </a:r>
            <a:r>
              <a:rPr lang="ko-KR" altLang="en-US" b="0" dirty="0">
                <a:effectLst/>
              </a:rPr>
              <a:t>년의 기간동안 </a:t>
            </a:r>
            <a:r>
              <a:rPr lang="en-US" altLang="ko-KR" b="0" dirty="0">
                <a:effectLst/>
              </a:rPr>
              <a:t>IT</a:t>
            </a:r>
            <a:r>
              <a:rPr lang="ko-KR" altLang="en-US" b="0" dirty="0">
                <a:effectLst/>
              </a:rPr>
              <a:t>교육을 담당하고 있습니다</a:t>
            </a:r>
            <a:r>
              <a:rPr lang="en-US" altLang="ko-KR" b="0" dirty="0">
                <a:effectLst/>
              </a:rPr>
              <a:t>.</a:t>
            </a:r>
          </a:p>
          <a:p>
            <a:r>
              <a:rPr lang="en-US" altLang="ko-KR" b="0" dirty="0">
                <a:effectLst/>
              </a:rPr>
              <a:t>2023</a:t>
            </a:r>
            <a:r>
              <a:rPr lang="ko-KR" altLang="en-US" b="0" dirty="0">
                <a:effectLst/>
              </a:rPr>
              <a:t>년 올 해 </a:t>
            </a:r>
            <a:r>
              <a:rPr lang="en-US" altLang="ko-KR" b="0" dirty="0">
                <a:effectLst/>
              </a:rPr>
              <a:t>70</a:t>
            </a:r>
            <a:r>
              <a:rPr lang="ko-KR" altLang="en-US" b="0" dirty="0">
                <a:effectLst/>
              </a:rPr>
              <a:t>개 과정이 오픈 되고 있고 오픈 될 예정입니다</a:t>
            </a:r>
            <a:r>
              <a:rPr lang="en-US" altLang="ko-KR" b="0" dirty="0">
                <a:effectLst/>
              </a:rPr>
              <a:t>. 70</a:t>
            </a:r>
            <a:r>
              <a:rPr lang="ko-KR" altLang="en-US" b="0" dirty="0">
                <a:effectLst/>
              </a:rPr>
              <a:t>개의 과정이 </a:t>
            </a:r>
            <a:r>
              <a:rPr lang="ko-KR" altLang="en-US" b="0" dirty="0" err="1">
                <a:effectLst/>
              </a:rPr>
              <a:t>오픈되고</a:t>
            </a:r>
            <a:r>
              <a:rPr lang="ko-KR" altLang="en-US" b="0" dirty="0">
                <a:effectLst/>
              </a:rPr>
              <a:t> 나면 일 년에 </a:t>
            </a:r>
            <a:r>
              <a:rPr lang="en-US" altLang="ko-KR" b="0" dirty="0">
                <a:effectLst/>
              </a:rPr>
              <a:t>1,500</a:t>
            </a:r>
            <a:r>
              <a:rPr lang="ko-KR" altLang="en-US" b="0" dirty="0">
                <a:effectLst/>
              </a:rPr>
              <a:t>명의 교육생들이 수료하게 됩니다</a:t>
            </a:r>
            <a:r>
              <a:rPr lang="en-US" altLang="ko-KR" b="0" dirty="0">
                <a:effectLst/>
              </a:rPr>
              <a:t>. </a:t>
            </a:r>
          </a:p>
          <a:p>
            <a:r>
              <a:rPr lang="ko-KR" altLang="en-US" b="0" dirty="0">
                <a:effectLst/>
              </a:rPr>
              <a:t>스마트인재개발원은 고용노동부에서 진행되는 </a:t>
            </a:r>
            <a:r>
              <a:rPr lang="en-US" altLang="ko-KR" b="0" dirty="0">
                <a:effectLst/>
              </a:rPr>
              <a:t>K-Digital Training, </a:t>
            </a:r>
            <a:r>
              <a:rPr lang="ko-KR" altLang="en-US" b="0" dirty="0">
                <a:effectLst/>
              </a:rPr>
              <a:t> 산업 구조 대응 등 특화훈련 사업</a:t>
            </a:r>
            <a:r>
              <a:rPr lang="en-US" altLang="ko-KR" b="0" dirty="0">
                <a:effectLst/>
              </a:rPr>
              <a:t> </a:t>
            </a:r>
            <a:r>
              <a:rPr lang="ko-KR" altLang="en-US" b="0" dirty="0">
                <a:effectLst/>
              </a:rPr>
              <a:t>또한 과학기술정보통신부에서 </a:t>
            </a:r>
            <a:endParaRPr lang="en-US" altLang="ko-KR" b="0" dirty="0">
              <a:effectLst/>
            </a:endParaRPr>
          </a:p>
          <a:p>
            <a:r>
              <a:rPr lang="ko-KR" altLang="en-US" b="0" dirty="0">
                <a:effectLst/>
              </a:rPr>
              <a:t>진행되는 광주인공지능사관학교</a:t>
            </a:r>
            <a:r>
              <a:rPr lang="en-US" altLang="ko-KR" b="0" dirty="0">
                <a:effectLst/>
              </a:rPr>
              <a:t> </a:t>
            </a:r>
            <a:r>
              <a:rPr lang="ko-KR" altLang="en-US" b="0" dirty="0">
                <a:effectLst/>
              </a:rPr>
              <a:t>사업</a:t>
            </a:r>
            <a:r>
              <a:rPr lang="en-US" altLang="ko-KR" b="0" dirty="0">
                <a:effectLst/>
              </a:rPr>
              <a:t>, </a:t>
            </a:r>
            <a:r>
              <a:rPr lang="ko-KR" altLang="en-US" b="0" dirty="0" err="1">
                <a:effectLst/>
              </a:rPr>
              <a:t>기업멤버심</a:t>
            </a:r>
            <a:r>
              <a:rPr lang="ko-KR" altLang="en-US" b="0" dirty="0">
                <a:effectLst/>
              </a:rPr>
              <a:t> </a:t>
            </a:r>
            <a:r>
              <a:rPr lang="en-US" altLang="ko-KR" b="0" dirty="0">
                <a:effectLst/>
              </a:rPr>
              <a:t>SW</a:t>
            </a:r>
            <a:r>
              <a:rPr lang="ko-KR" altLang="en-US" b="0" dirty="0">
                <a:effectLst/>
              </a:rPr>
              <a:t>캠프 각 </a:t>
            </a:r>
            <a:r>
              <a:rPr lang="en-US" altLang="ko-KR" b="0" dirty="0">
                <a:effectLst/>
              </a:rPr>
              <a:t>4</a:t>
            </a:r>
            <a:r>
              <a:rPr lang="ko-KR" altLang="en-US" b="0" dirty="0">
                <a:effectLst/>
              </a:rPr>
              <a:t>개의 사업을 진행하며 사업에 맞는 교육과정을 강의하고 있습니다</a:t>
            </a:r>
            <a:r>
              <a:rPr lang="en-US" altLang="ko-KR" b="0" dirty="0">
                <a:effectLst/>
              </a:rPr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85310C-A4B4-40B9-80CB-5B50BF5F41CB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6910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="1" dirty="0"/>
              <a:t>📍 스마트인재개발원 소개 </a:t>
            </a:r>
            <a:endParaRPr lang="en-US" altLang="ko-KR" b="1" dirty="0"/>
          </a:p>
          <a:p>
            <a:r>
              <a:rPr lang="ko-KR" altLang="en-US" b="1" dirty="0"/>
              <a:t>진행자</a:t>
            </a:r>
            <a:r>
              <a:rPr lang="ko-KR" altLang="en-US" dirty="0"/>
              <a:t> </a:t>
            </a:r>
            <a:r>
              <a:rPr lang="en-US" altLang="ko-KR" dirty="0"/>
              <a:t>: </a:t>
            </a:r>
            <a:r>
              <a:rPr lang="ko-KR" altLang="en-US" b="0" dirty="0"/>
              <a:t>스마트인재개발원에서 진행하고 있는 교육과정에 대해서 설명해드리겠습니다</a:t>
            </a:r>
            <a:r>
              <a:rPr lang="en-US" altLang="ko-KR" b="0" dirty="0"/>
              <a:t>. </a:t>
            </a:r>
          </a:p>
          <a:p>
            <a:r>
              <a:rPr lang="ko-KR" altLang="en-US" b="0" dirty="0"/>
              <a:t>스마트인재개발원에서는 </a:t>
            </a:r>
            <a:r>
              <a:rPr lang="en-US" altLang="ko-KR" b="0" dirty="0"/>
              <a:t>2023 IT</a:t>
            </a:r>
            <a:r>
              <a:rPr lang="ko-KR" altLang="en-US" b="0" dirty="0"/>
              <a:t>분야의 트렌드에 맞게 업데이트 된 내용들을 적용한 </a:t>
            </a:r>
            <a:endParaRPr lang="en-US" altLang="ko-KR" b="0" dirty="0"/>
          </a:p>
          <a:p>
            <a:r>
              <a:rPr lang="ko-KR" altLang="en-US" dirty="0" err="1"/>
              <a:t>아마존웹서비스를</a:t>
            </a:r>
            <a:r>
              <a:rPr lang="ko-KR" altLang="en-US" dirty="0"/>
              <a:t> 다루는 </a:t>
            </a:r>
            <a:r>
              <a:rPr lang="en-US" altLang="ko-KR" dirty="0"/>
              <a:t>AWS</a:t>
            </a:r>
            <a:r>
              <a:rPr lang="ko-KR" altLang="en-US" dirty="0"/>
              <a:t>클라우드</a:t>
            </a:r>
            <a:endParaRPr lang="en-US" altLang="ko-KR" dirty="0"/>
          </a:p>
          <a:p>
            <a:r>
              <a:rPr lang="ko-KR" altLang="en-US" dirty="0"/>
              <a:t>현재 뜨겁게 떠오르는 분야 자동차 자율주행 분야 사물지능 과정</a:t>
            </a:r>
            <a:endParaRPr lang="en-US" altLang="ko-KR" dirty="0"/>
          </a:p>
          <a:p>
            <a:r>
              <a:rPr lang="en-US" altLang="ko-KR" dirty="0" err="1"/>
              <a:t>MLOps</a:t>
            </a:r>
            <a:r>
              <a:rPr lang="en-US" altLang="ko-KR" dirty="0"/>
              <a:t> </a:t>
            </a:r>
            <a:r>
              <a:rPr lang="ko-KR" altLang="en-US" dirty="0" err="1"/>
              <a:t>풀스텍</a:t>
            </a:r>
            <a:r>
              <a:rPr lang="ko-KR" altLang="en-US" dirty="0"/>
              <a:t> 과정</a:t>
            </a:r>
            <a:r>
              <a:rPr lang="en-US" altLang="ko-KR" dirty="0"/>
              <a:t>, </a:t>
            </a:r>
            <a:r>
              <a:rPr lang="ko-KR" altLang="en-US" dirty="0"/>
              <a:t>다양한 사람들의 궁금증을 한번에 해결해주는 </a:t>
            </a:r>
            <a:r>
              <a:rPr lang="ko-KR" altLang="en-US" dirty="0" err="1"/>
              <a:t>챗</a:t>
            </a:r>
            <a:r>
              <a:rPr lang="ko-KR" altLang="en-US" dirty="0"/>
              <a:t> </a:t>
            </a:r>
            <a:r>
              <a:rPr lang="ko-KR" altLang="en-US" dirty="0" err="1"/>
              <a:t>지피티까지</a:t>
            </a:r>
            <a:r>
              <a:rPr lang="ko-KR" altLang="en-US" dirty="0"/>
              <a:t> 배울 수 있습니다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/>
              <a:t>말씀드린 교육과정에서 배울 수 있는 기술들의 목록입니다</a:t>
            </a:r>
            <a:r>
              <a:rPr lang="en-US" altLang="ko-KR" dirty="0"/>
              <a:t>. </a:t>
            </a:r>
            <a:r>
              <a:rPr lang="ko-KR" altLang="en-US" dirty="0"/>
              <a:t>실제로 현 기업에서 많이 활용되는 기술이기 때문에 실무적인 능력을 키우는데 많은 도움이 될 기술들입니다</a:t>
            </a:r>
            <a:r>
              <a:rPr lang="en-US" altLang="ko-KR" dirty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85310C-A4B4-40B9-80CB-5B50BF5F41CB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2569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="1" dirty="0"/>
              <a:t>📍 스마트인재개발원 수강 과정 소개</a:t>
            </a:r>
            <a:endParaRPr lang="en-US" altLang="ko-KR" b="1" dirty="0"/>
          </a:p>
          <a:p>
            <a:r>
              <a:rPr lang="ko-KR" altLang="en-US" b="1" dirty="0"/>
              <a:t>진행자 </a:t>
            </a:r>
            <a:r>
              <a:rPr lang="en-US" altLang="ko-KR" b="1" dirty="0"/>
              <a:t>: </a:t>
            </a:r>
            <a:r>
              <a:rPr lang="ko-KR" altLang="en-US" dirty="0"/>
              <a:t>스마트인재개발원은 교육생들의 특성에 맞게 기초부터 탄탄하게 디지털 이론과 기술을</a:t>
            </a:r>
            <a:endParaRPr lang="en-US" altLang="ko-KR" dirty="0"/>
          </a:p>
          <a:p>
            <a:r>
              <a:rPr lang="ko-KR" altLang="en-US" dirty="0"/>
              <a:t>실습중심으로 수업하고 기업과 기획단계부터 협업하여 </a:t>
            </a:r>
            <a:r>
              <a:rPr lang="en-US" altLang="ko-KR" dirty="0"/>
              <a:t>3</a:t>
            </a:r>
            <a:r>
              <a:rPr lang="ko-KR" altLang="en-US" dirty="0"/>
              <a:t>단계 실무 프로젝트로 경력자 못지않은 포트폴리오 제작을 도와드립니다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/>
              <a:t>교육과정의 기초이론을 배운 후 </a:t>
            </a:r>
            <a:r>
              <a:rPr lang="en-US" altLang="ko-KR" dirty="0"/>
              <a:t>3</a:t>
            </a:r>
            <a:r>
              <a:rPr lang="ko-KR" altLang="en-US" dirty="0"/>
              <a:t>단계별 </a:t>
            </a:r>
            <a:r>
              <a:rPr lang="ko-KR" altLang="en-US" dirty="0" err="1"/>
              <a:t>고퀄리티</a:t>
            </a:r>
            <a:r>
              <a:rPr lang="ko-KR" altLang="en-US" dirty="0"/>
              <a:t> 포트폴리오 제작 실습이 진행되며</a:t>
            </a:r>
            <a:endParaRPr lang="en-US" altLang="ko-KR" dirty="0"/>
          </a:p>
          <a:p>
            <a:r>
              <a:rPr lang="en-US" altLang="ko-KR" dirty="0"/>
              <a:t>1</a:t>
            </a:r>
            <a:r>
              <a:rPr lang="ko-KR" altLang="en-US" dirty="0"/>
              <a:t>차는 기초 역량 강화를 위한 미니 프로젝트</a:t>
            </a:r>
            <a:r>
              <a:rPr lang="en-US" altLang="ko-KR" dirty="0"/>
              <a:t>, 2</a:t>
            </a:r>
            <a:r>
              <a:rPr lang="ko-KR" altLang="en-US" dirty="0"/>
              <a:t>차와 </a:t>
            </a:r>
            <a:r>
              <a:rPr lang="en-US" altLang="ko-KR" dirty="0"/>
              <a:t>3</a:t>
            </a:r>
            <a:r>
              <a:rPr lang="ko-KR" altLang="en-US" dirty="0"/>
              <a:t>차는 실무 역량과 취업 역량 강화를 위해 기초보다 심화된 프로젝트를 진행합니다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스마트인재개발원은 추가적으로 실무 </a:t>
            </a:r>
            <a:r>
              <a:rPr lang="ko-KR" altLang="en-US" dirty="0" err="1"/>
              <a:t>프로젝트뿐만</a:t>
            </a:r>
            <a:r>
              <a:rPr lang="ko-KR" altLang="en-US" dirty="0"/>
              <a:t> 아니라 각종 공모전</a:t>
            </a:r>
            <a:r>
              <a:rPr lang="en-US" altLang="ko-KR" dirty="0"/>
              <a:t> </a:t>
            </a:r>
            <a:r>
              <a:rPr lang="ko-KR" altLang="en-US" dirty="0" err="1"/>
              <a:t>알림서비스</a:t>
            </a:r>
            <a:r>
              <a:rPr lang="ko-KR" altLang="en-US" dirty="0"/>
              <a:t> 진행</a:t>
            </a:r>
            <a:r>
              <a:rPr lang="en-US" altLang="ko-KR" dirty="0"/>
              <a:t>, </a:t>
            </a:r>
            <a:r>
              <a:rPr lang="ko-KR" altLang="en-US" dirty="0"/>
              <a:t>프로젝트 및 공모전 멘토링을 지원합니다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또한 교육 수강 중 취업 준비를 탄탄하게 하실 수 있도록 취업역량강화도 도와드리고 있는데요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현재 취업시장의 트렌드에 맞춰 이력서와</a:t>
            </a:r>
            <a:r>
              <a:rPr lang="en-US" altLang="ko-KR" dirty="0"/>
              <a:t> </a:t>
            </a:r>
            <a:r>
              <a:rPr lang="ko-KR" altLang="en-US" dirty="0"/>
              <a:t>자소서 작성을 </a:t>
            </a:r>
            <a:r>
              <a:rPr lang="en-US" altLang="ko-KR" dirty="0"/>
              <a:t>1:1 </a:t>
            </a:r>
            <a:r>
              <a:rPr lang="ko-KR" altLang="en-US" dirty="0"/>
              <a:t>지도해드리며</a:t>
            </a:r>
            <a:r>
              <a:rPr lang="en-US" altLang="ko-KR" dirty="0"/>
              <a:t> </a:t>
            </a:r>
            <a:r>
              <a:rPr lang="ko-KR" altLang="en-US" dirty="0"/>
              <a:t>모의면접 스킬도 제공하여 취업 준비 완료 단계를 만들어드립니다</a:t>
            </a:r>
            <a:r>
              <a:rPr lang="en-US" altLang="ko-KR" dirty="0"/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예정되어 있는 실무특강으로는 넥슨에 종사하시고 있으신 넥슨 인사 팀장님과 현 개발자의 특강으로 취업에 도움이 될 수 있는 </a:t>
            </a:r>
            <a:r>
              <a:rPr lang="ko-KR" altLang="en-US" dirty="0" err="1"/>
              <a:t>꿀팁을</a:t>
            </a:r>
            <a:r>
              <a:rPr lang="ko-KR" altLang="en-US" dirty="0"/>
              <a:t> 제공합니다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85310C-A4B4-40B9-80CB-5B50BF5F41CB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2227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="1" dirty="0"/>
              <a:t>📍 스마트인재개발원 수강 혜택 소개 </a:t>
            </a:r>
            <a:endParaRPr lang="en-US" altLang="ko-KR" b="1" dirty="0"/>
          </a:p>
          <a:p>
            <a:r>
              <a:rPr lang="ko-KR" altLang="en-US" b="1" dirty="0"/>
              <a:t>진행자</a:t>
            </a:r>
            <a:r>
              <a:rPr lang="ko-KR" altLang="en-US" dirty="0"/>
              <a:t> </a:t>
            </a:r>
            <a:r>
              <a:rPr lang="en-US" altLang="ko-KR" dirty="0"/>
              <a:t>:</a:t>
            </a:r>
            <a:r>
              <a:rPr lang="ko-KR" altLang="en-US" dirty="0"/>
              <a:t> 스마트인재개발원은 교육과정 수강 시 교육에만 집중할 수 있도록 많은 지원을 아끼지 않고 있습니다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첫 번째로 교재비와 교육에 필요한 실습 및 프로젝트 재료비를 지원하여 무료로 </a:t>
            </a:r>
            <a:r>
              <a:rPr lang="en-US" altLang="ko-KR" dirty="0"/>
              <a:t>IT</a:t>
            </a:r>
            <a:r>
              <a:rPr lang="ko-KR" altLang="en-US" dirty="0"/>
              <a:t>교육을 수강하실 수 있도록 지원해드립니다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/>
              <a:t>두 번째 매월 최대 </a:t>
            </a:r>
            <a:r>
              <a:rPr lang="en-US" altLang="ko-KR" dirty="0"/>
              <a:t>80</a:t>
            </a:r>
            <a:r>
              <a:rPr lang="ko-KR" altLang="en-US" dirty="0"/>
              <a:t>만원 훈련수당을 지원함으로써 교육 중 교통비 및 식비 고민을 덜어드립니다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/>
              <a:t>세 번째 꾸준한 자기 개발과 꿈을 위해 </a:t>
            </a:r>
            <a:r>
              <a:rPr lang="en-US" altLang="ko-KR" dirty="0"/>
              <a:t>IT</a:t>
            </a:r>
            <a:r>
              <a:rPr lang="ko-KR" altLang="en-US" dirty="0"/>
              <a:t>필수 자격증 취득에도 도움을 드리며</a:t>
            </a:r>
            <a:r>
              <a:rPr lang="en-US" altLang="ko-KR" dirty="0"/>
              <a:t>, </a:t>
            </a:r>
          </a:p>
          <a:p>
            <a:r>
              <a:rPr lang="ko-KR" altLang="en-US" dirty="0"/>
              <a:t>취업 포트폴리오를 </a:t>
            </a:r>
            <a:r>
              <a:rPr lang="ko-KR" altLang="en-US" dirty="0" err="1"/>
              <a:t>차근</a:t>
            </a:r>
            <a:r>
              <a:rPr lang="ko-KR" altLang="en-US" dirty="0"/>
              <a:t> </a:t>
            </a:r>
            <a:r>
              <a:rPr lang="ko-KR" altLang="en-US" dirty="0" err="1"/>
              <a:t>차근</a:t>
            </a:r>
            <a:r>
              <a:rPr lang="ko-KR" altLang="en-US" dirty="0"/>
              <a:t> 한 줄 한 줄 채울 수 있도록 </a:t>
            </a:r>
            <a:r>
              <a:rPr lang="ko-KR" altLang="en-US" dirty="0" err="1"/>
              <a:t>서포트하겠습니다</a:t>
            </a:r>
            <a:r>
              <a:rPr lang="en-US" altLang="ko-KR" dirty="0"/>
              <a:t>. </a:t>
            </a:r>
            <a:endParaRPr lang="ko-KR" altLang="en-US" dirty="0"/>
          </a:p>
          <a:p>
            <a:endParaRPr lang="en-US" altLang="ko-KR" dirty="0"/>
          </a:p>
          <a:p>
            <a:r>
              <a:rPr lang="ko-KR" altLang="en-US" dirty="0"/>
              <a:t>네 번째 혜택으로 현직 대기업 특강과 </a:t>
            </a:r>
            <a:r>
              <a:rPr lang="en-US" altLang="ko-KR" dirty="0"/>
              <a:t>3</a:t>
            </a:r>
            <a:r>
              <a:rPr lang="ko-KR" altLang="en-US" dirty="0"/>
              <a:t>단계의 실무 프로젝트를 진행합니다</a:t>
            </a:r>
            <a:endParaRPr lang="en-US" altLang="ko-KR" dirty="0"/>
          </a:p>
          <a:p>
            <a:r>
              <a:rPr lang="ko-KR" altLang="en-US" dirty="0"/>
              <a:t>여러분 요즘 기업에서 제일 중요하게 생각하는 부분이 무엇인지 </a:t>
            </a:r>
            <a:r>
              <a:rPr lang="ko-KR" altLang="en-US" dirty="0" err="1"/>
              <a:t>아실까요</a:t>
            </a:r>
            <a:r>
              <a:rPr lang="en-US" altLang="ko-KR" dirty="0"/>
              <a:t>? </a:t>
            </a:r>
          </a:p>
          <a:p>
            <a:r>
              <a:rPr lang="ko-KR" altLang="en-US" dirty="0"/>
              <a:t>그것은 바로 경험입니다</a:t>
            </a:r>
            <a:r>
              <a:rPr lang="en-US" altLang="ko-KR" dirty="0"/>
              <a:t>. </a:t>
            </a:r>
            <a:r>
              <a:rPr lang="ko-KR" altLang="en-US" dirty="0"/>
              <a:t>실무 프로젝트를 한 경험이 플러스 요인으로 작용합니다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85310C-A4B4-40B9-80CB-5B50BF5F41CB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9807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>
                <a:effectLst/>
                <a:latin typeface="Apple Color Emoji"/>
              </a:rPr>
              <a:t>📍</a:t>
            </a:r>
            <a:r>
              <a:rPr lang="ko-KR" altLang="en-US" dirty="0"/>
              <a:t> </a:t>
            </a:r>
            <a:r>
              <a:rPr lang="ko-KR" altLang="en-US" b="1" dirty="0">
                <a:effectLst/>
              </a:rPr>
              <a:t>스마트인재개발원 소개</a:t>
            </a:r>
            <a:endParaRPr lang="en-US" altLang="ko-KR" b="1" dirty="0">
              <a:effectLst/>
            </a:endParaRPr>
          </a:p>
          <a:p>
            <a:r>
              <a:rPr lang="ko-KR" altLang="en-US" b="1" dirty="0">
                <a:effectLst/>
              </a:rPr>
              <a:t>진행자 </a:t>
            </a:r>
            <a:r>
              <a:rPr lang="en-US" altLang="ko-KR" b="1" dirty="0">
                <a:effectLst/>
              </a:rPr>
              <a:t>: </a:t>
            </a:r>
            <a:r>
              <a:rPr lang="ko-KR" altLang="en-US" b="0" dirty="0">
                <a:effectLst/>
              </a:rPr>
              <a:t>스마트인재개발원이 </a:t>
            </a:r>
            <a:r>
              <a:rPr lang="en-US" altLang="ko-KR" b="0" dirty="0">
                <a:effectLst/>
              </a:rPr>
              <a:t>2016</a:t>
            </a:r>
            <a:r>
              <a:rPr lang="ko-KR" altLang="en-US" b="0" dirty="0">
                <a:effectLst/>
              </a:rPr>
              <a:t>년에 시작되었다고 앞서 말씀드렸었는데요</a:t>
            </a:r>
            <a:r>
              <a:rPr lang="en-US" altLang="ko-KR" b="0" dirty="0">
                <a:effectLst/>
              </a:rPr>
              <a:t>! 2016</a:t>
            </a:r>
            <a:r>
              <a:rPr lang="ko-KR" altLang="en-US" b="0" dirty="0">
                <a:effectLst/>
              </a:rPr>
              <a:t>년도에서 현재까지 </a:t>
            </a:r>
            <a:endParaRPr lang="en-US" altLang="ko-KR" b="0" dirty="0">
              <a:effectLst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이 </a:t>
            </a:r>
            <a:r>
              <a:rPr lang="en-US" altLang="ko-KR" dirty="0"/>
              <a:t>7</a:t>
            </a:r>
            <a:r>
              <a:rPr lang="ko-KR" altLang="en-US" dirty="0"/>
              <a:t>년의 기간동안 수료인원은 </a:t>
            </a:r>
            <a:r>
              <a:rPr lang="en-US" altLang="ko-KR" dirty="0"/>
              <a:t>3</a:t>
            </a:r>
            <a:r>
              <a:rPr lang="ko-KR" altLang="en-US" dirty="0"/>
              <a:t>천명 이상이며</a:t>
            </a:r>
            <a:r>
              <a:rPr lang="en-US" altLang="ko-KR" dirty="0"/>
              <a:t>, </a:t>
            </a:r>
            <a:r>
              <a:rPr lang="ko-KR" altLang="en-US" dirty="0"/>
              <a:t>수료율은 </a:t>
            </a:r>
            <a:r>
              <a:rPr lang="en-US" altLang="ko-KR" dirty="0"/>
              <a:t>90%</a:t>
            </a:r>
            <a:r>
              <a:rPr lang="ko-KR" altLang="en-US" dirty="0"/>
              <a:t>이상으로 교육생들이 끝까지 수강을 완료할 수 있도록 노력합니다</a:t>
            </a:r>
            <a:r>
              <a:rPr lang="en-US" altLang="ko-KR" dirty="0"/>
              <a:t>.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r>
              <a:rPr lang="ko-KR" altLang="en-US" dirty="0"/>
              <a:t>그리고 제가 중요하게 말씀드리고 싶은 것은 수료생 중 비전공자 비율이 </a:t>
            </a:r>
            <a:r>
              <a:rPr lang="en-US" altLang="ko-KR" dirty="0"/>
              <a:t>75%</a:t>
            </a:r>
            <a:r>
              <a:rPr lang="ko-KR" altLang="en-US" dirty="0"/>
              <a:t>이라는 점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실력 있는 젊은 강사분들께서 교육생의 이러한 특성을 생각하여 과정별 맞춤 교육을 진행합니다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그러므로 자신이 비전공자 이거나 아니면 초보자 이셔도 망설이지 마시고 </a:t>
            </a:r>
            <a:r>
              <a:rPr lang="en-US" altLang="ko-KR" dirty="0"/>
              <a:t>IT</a:t>
            </a:r>
            <a:r>
              <a:rPr lang="ko-KR" altLang="en-US" dirty="0"/>
              <a:t>교육과 취업에 관심이 있다면 한번쯤 고민해 보시기를 추천 드립니다</a:t>
            </a:r>
            <a:r>
              <a:rPr lang="en-US" altLang="ko-KR" dirty="0"/>
              <a:t>. </a:t>
            </a:r>
            <a:endParaRPr lang="ko-KR" altLang="en-US" dirty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b="1" dirty="0">
              <a:effectLst/>
            </a:endParaRPr>
          </a:p>
          <a:p>
            <a:r>
              <a:rPr lang="ko-KR" altLang="en-US" dirty="0"/>
              <a:t>또한 </a:t>
            </a:r>
            <a:r>
              <a:rPr lang="en-US" altLang="ko-KR" dirty="0"/>
              <a:t>2023</a:t>
            </a:r>
            <a:r>
              <a:rPr lang="ko-KR" altLang="en-US" dirty="0"/>
              <a:t>년도 올 해 </a:t>
            </a:r>
            <a:r>
              <a:rPr lang="en-US" altLang="ko-KR" dirty="0"/>
              <a:t>86.7% </a:t>
            </a:r>
            <a:r>
              <a:rPr lang="ko-KR" altLang="en-US" dirty="0"/>
              <a:t>취업률을 기록하였습니다</a:t>
            </a:r>
            <a:r>
              <a:rPr lang="en-US" altLang="ko-KR" dirty="0"/>
              <a:t>. </a:t>
            </a:r>
            <a:r>
              <a:rPr lang="ko-KR" altLang="en-US" dirty="0"/>
              <a:t>취업률은 떨어지지 않고 계속적으로 오르고 있는 추세입니다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표기된 취업률과 수료율은 </a:t>
            </a:r>
            <a:r>
              <a:rPr lang="en-US" altLang="ko-KR" dirty="0"/>
              <a:t>HRD-Net </a:t>
            </a:r>
            <a:r>
              <a:rPr lang="ko-KR" altLang="en-US" dirty="0"/>
              <a:t>훈련기관 정보로 추정된 객관적인 수치이며</a:t>
            </a:r>
            <a:r>
              <a:rPr lang="en-US" altLang="ko-KR" dirty="0"/>
              <a:t>, </a:t>
            </a:r>
            <a:r>
              <a:rPr lang="ko-KR" altLang="en-US" dirty="0"/>
              <a:t>뉴스에 보도된 자료 등을 통해 신뢰할 수 있는 정보임을 알려드립니다</a:t>
            </a:r>
            <a:r>
              <a:rPr lang="en-US" altLang="ko-KR" dirty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85310C-A4B4-40B9-80CB-5B50BF5F41CB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5434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>
                <a:effectLst/>
                <a:latin typeface="Apple Color Emoji"/>
              </a:rPr>
              <a:t>📍</a:t>
            </a:r>
            <a:r>
              <a:rPr lang="ko-KR" altLang="en-US" dirty="0"/>
              <a:t> </a:t>
            </a:r>
            <a:r>
              <a:rPr lang="ko-KR" altLang="en-US" b="1" dirty="0">
                <a:effectLst/>
              </a:rPr>
              <a:t>스마트인재개발원 소개</a:t>
            </a:r>
            <a:endParaRPr lang="en-US" altLang="ko-KR" b="1" dirty="0">
              <a:effectLst/>
            </a:endParaRPr>
          </a:p>
          <a:p>
            <a:r>
              <a:rPr lang="ko-KR" altLang="en-US" b="1" dirty="0">
                <a:effectLst/>
              </a:rPr>
              <a:t>진행자 </a:t>
            </a:r>
            <a:r>
              <a:rPr lang="en-US" altLang="ko-KR" b="1" dirty="0">
                <a:effectLst/>
              </a:rPr>
              <a:t>: </a:t>
            </a:r>
            <a:r>
              <a:rPr lang="ko-KR" altLang="en-US" b="0" dirty="0">
                <a:effectLst/>
              </a:rPr>
              <a:t>스마트인재개발원이 </a:t>
            </a:r>
            <a:r>
              <a:rPr lang="en-US" altLang="ko-KR" b="0" dirty="0">
                <a:effectLst/>
              </a:rPr>
              <a:t>2016</a:t>
            </a:r>
            <a:r>
              <a:rPr lang="ko-KR" altLang="en-US" b="0" dirty="0">
                <a:effectLst/>
              </a:rPr>
              <a:t>년에 시작되었다고 앞서 말씀드렸었는데요</a:t>
            </a:r>
            <a:r>
              <a:rPr lang="en-US" altLang="ko-KR" b="0" dirty="0">
                <a:effectLst/>
              </a:rPr>
              <a:t>! 2016</a:t>
            </a:r>
            <a:r>
              <a:rPr lang="ko-KR" altLang="en-US" b="0" dirty="0">
                <a:effectLst/>
              </a:rPr>
              <a:t>년도에서 현재까지 </a:t>
            </a:r>
            <a:endParaRPr lang="en-US" altLang="ko-KR" b="0" dirty="0">
              <a:effectLst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이 </a:t>
            </a:r>
            <a:r>
              <a:rPr lang="en-US" altLang="ko-KR" dirty="0"/>
              <a:t>7</a:t>
            </a:r>
            <a:r>
              <a:rPr lang="ko-KR" altLang="en-US" dirty="0"/>
              <a:t>년의 기간동안 수료인원은 </a:t>
            </a:r>
            <a:r>
              <a:rPr lang="en-US" altLang="ko-KR" dirty="0"/>
              <a:t>3</a:t>
            </a:r>
            <a:r>
              <a:rPr lang="ko-KR" altLang="en-US" dirty="0"/>
              <a:t>천명 이상이며</a:t>
            </a:r>
            <a:r>
              <a:rPr lang="en-US" altLang="ko-KR" dirty="0"/>
              <a:t>, </a:t>
            </a:r>
            <a:r>
              <a:rPr lang="ko-KR" altLang="en-US" dirty="0"/>
              <a:t>수료율은 </a:t>
            </a:r>
            <a:r>
              <a:rPr lang="en-US" altLang="ko-KR" dirty="0"/>
              <a:t>90%</a:t>
            </a:r>
            <a:r>
              <a:rPr lang="ko-KR" altLang="en-US" dirty="0"/>
              <a:t>이상으로 교육생들이 끝까지 수강을 완료할 수 있도록 노력합니다</a:t>
            </a:r>
            <a:r>
              <a:rPr lang="en-US" altLang="ko-KR" dirty="0"/>
              <a:t>.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r>
              <a:rPr lang="ko-KR" altLang="en-US" dirty="0"/>
              <a:t>그리고 제가 중요하게 말씀드리고 싶은 것은 수료생 중 비전공자 비율이 </a:t>
            </a:r>
            <a:r>
              <a:rPr lang="en-US" altLang="ko-KR" dirty="0"/>
              <a:t>75%</a:t>
            </a:r>
            <a:r>
              <a:rPr lang="ko-KR" altLang="en-US" dirty="0"/>
              <a:t>이라는 점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실력 있는 젊은 강사분들께서 교육생의 이러한 특성을 생각하여 과정별 맞춤 교육을 진행합니다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그러므로 자신이 비전공자 이거나 아니면 초보자 이셔도 망설이지 마시고 </a:t>
            </a:r>
            <a:r>
              <a:rPr lang="en-US" altLang="ko-KR" dirty="0"/>
              <a:t>IT</a:t>
            </a:r>
            <a:r>
              <a:rPr lang="ko-KR" altLang="en-US" dirty="0"/>
              <a:t>교육과 취업에 관심이 있다면 한번쯤 고민해 보시기를 추천 드립니다</a:t>
            </a:r>
            <a:r>
              <a:rPr lang="en-US" altLang="ko-KR" dirty="0"/>
              <a:t>. </a:t>
            </a:r>
            <a:endParaRPr lang="ko-KR" altLang="en-US" dirty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b="1" dirty="0">
              <a:effectLst/>
            </a:endParaRPr>
          </a:p>
          <a:p>
            <a:r>
              <a:rPr lang="ko-KR" altLang="en-US" dirty="0"/>
              <a:t>또한 </a:t>
            </a:r>
            <a:r>
              <a:rPr lang="en-US" altLang="ko-KR" dirty="0"/>
              <a:t>2023</a:t>
            </a:r>
            <a:r>
              <a:rPr lang="ko-KR" altLang="en-US" dirty="0"/>
              <a:t>년도 올 해 </a:t>
            </a:r>
            <a:r>
              <a:rPr lang="en-US" altLang="ko-KR" dirty="0"/>
              <a:t>86.7% </a:t>
            </a:r>
            <a:r>
              <a:rPr lang="ko-KR" altLang="en-US" dirty="0"/>
              <a:t>취업률을 기록하였습니다</a:t>
            </a:r>
            <a:r>
              <a:rPr lang="en-US" altLang="ko-KR" dirty="0"/>
              <a:t>. </a:t>
            </a:r>
            <a:r>
              <a:rPr lang="ko-KR" altLang="en-US" dirty="0"/>
              <a:t>취업률은 떨어지지 않고 계속적으로 오르고 있는 추세입니다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표기된 취업률과 수료율은 </a:t>
            </a:r>
            <a:r>
              <a:rPr lang="en-US" altLang="ko-KR" dirty="0"/>
              <a:t>HRD-Net </a:t>
            </a:r>
            <a:r>
              <a:rPr lang="ko-KR" altLang="en-US" dirty="0"/>
              <a:t>훈련기관 정보로 추정된 객관적인 수치이며</a:t>
            </a:r>
            <a:r>
              <a:rPr lang="en-US" altLang="ko-KR" dirty="0"/>
              <a:t>, </a:t>
            </a:r>
            <a:r>
              <a:rPr lang="ko-KR" altLang="en-US" dirty="0"/>
              <a:t>뉴스에 보도된 자료 등을 통해 신뢰할 수 있는 정보임을 알려드립니다</a:t>
            </a:r>
            <a:r>
              <a:rPr lang="en-US" altLang="ko-KR" dirty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85310C-A4B4-40B9-80CB-5B50BF5F41CB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46941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>
                <a:effectLst/>
                <a:latin typeface="Apple Color Emoji"/>
              </a:rPr>
              <a:t>📍</a:t>
            </a:r>
            <a:r>
              <a:rPr lang="ko-KR" altLang="en-US" dirty="0"/>
              <a:t> </a:t>
            </a:r>
            <a:r>
              <a:rPr lang="ko-KR" altLang="en-US" b="1" dirty="0">
                <a:effectLst/>
              </a:rPr>
              <a:t>스마트인재개발원 소개</a:t>
            </a:r>
            <a:endParaRPr lang="en-US" altLang="ko-KR" b="0" dirty="0">
              <a:effectLst/>
            </a:endParaRPr>
          </a:p>
          <a:p>
            <a:r>
              <a:rPr lang="ko-KR" altLang="en-US" b="1" dirty="0">
                <a:effectLst/>
              </a:rPr>
              <a:t>진행자 </a:t>
            </a:r>
            <a:r>
              <a:rPr lang="en-US" altLang="ko-KR" b="1" dirty="0">
                <a:effectLst/>
              </a:rPr>
              <a:t>:</a:t>
            </a:r>
            <a:r>
              <a:rPr lang="en-US" altLang="ko-KR" b="0" dirty="0">
                <a:effectLst/>
              </a:rPr>
              <a:t> </a:t>
            </a:r>
            <a:r>
              <a:rPr lang="ko-KR" altLang="en-US" b="0" dirty="0">
                <a:effectLst/>
              </a:rPr>
              <a:t>협약기업은 </a:t>
            </a:r>
            <a:r>
              <a:rPr lang="en-US" altLang="ko-KR" b="0" dirty="0">
                <a:effectLst/>
              </a:rPr>
              <a:t>IT, SW </a:t>
            </a:r>
            <a:r>
              <a:rPr lang="ko-KR" altLang="en-US" b="0" dirty="0">
                <a:effectLst/>
              </a:rPr>
              <a:t>등 분야별로 다양하며</a:t>
            </a:r>
            <a:r>
              <a:rPr lang="en-US" altLang="ko-KR" b="0" dirty="0">
                <a:effectLst/>
              </a:rPr>
              <a:t> </a:t>
            </a:r>
            <a:r>
              <a:rPr lang="ko-KR" altLang="en-US" b="0" dirty="0">
                <a:effectLst/>
              </a:rPr>
              <a:t>현재 </a:t>
            </a:r>
            <a:r>
              <a:rPr lang="en-US" altLang="ko-KR" b="0" dirty="0">
                <a:effectLst/>
              </a:rPr>
              <a:t>300</a:t>
            </a:r>
            <a:r>
              <a:rPr lang="ko-KR" altLang="en-US" b="0" dirty="0">
                <a:effectLst/>
              </a:rPr>
              <a:t>개의 협약기업이 있습니다</a:t>
            </a:r>
            <a:r>
              <a:rPr lang="en-US" altLang="ko-KR" b="0" dirty="0">
                <a:effectLst/>
              </a:rPr>
              <a:t>. </a:t>
            </a:r>
            <a:endParaRPr lang="en-US" altLang="ko-KR" dirty="0"/>
          </a:p>
          <a:p>
            <a:r>
              <a:rPr lang="ko-KR" altLang="en-US" dirty="0"/>
              <a:t>수료생의 주요 취업기업으로서는 삼성</a:t>
            </a:r>
            <a:r>
              <a:rPr lang="en-US" altLang="ko-KR" dirty="0"/>
              <a:t>SDS, LG CNS, SK C&amp;C </a:t>
            </a:r>
            <a:r>
              <a:rPr lang="ko-KR" altLang="en-US" dirty="0"/>
              <a:t>등 한국의 대표적인 기업과 한국전력공사</a:t>
            </a:r>
            <a:r>
              <a:rPr lang="en-US" altLang="ko-KR" dirty="0"/>
              <a:t>, </a:t>
            </a:r>
            <a:r>
              <a:rPr lang="ko-KR" altLang="en-US" dirty="0"/>
              <a:t>한전</a:t>
            </a:r>
            <a:r>
              <a:rPr lang="en-US" altLang="ko-KR" dirty="0"/>
              <a:t>KPS, </a:t>
            </a:r>
            <a:r>
              <a:rPr lang="ko-KR" altLang="en-US" dirty="0"/>
              <a:t>한전</a:t>
            </a:r>
            <a:r>
              <a:rPr lang="en-US" altLang="ko-KR" dirty="0"/>
              <a:t>KDN </a:t>
            </a:r>
          </a:p>
          <a:p>
            <a:r>
              <a:rPr lang="ko-KR" altLang="en-US" dirty="0"/>
              <a:t>같은 대표 공기관 또는 </a:t>
            </a:r>
            <a:r>
              <a:rPr lang="en-US" altLang="ko-KR" dirty="0"/>
              <a:t>IT</a:t>
            </a:r>
            <a:r>
              <a:rPr lang="ko-KR" altLang="en-US" dirty="0"/>
              <a:t>분야 전문 기업인 대신정보통신주식회사</a:t>
            </a:r>
            <a:r>
              <a:rPr lang="en-US" altLang="ko-KR" dirty="0"/>
              <a:t>, </a:t>
            </a:r>
            <a:r>
              <a:rPr lang="ko-KR" altLang="en-US" dirty="0" err="1"/>
              <a:t>서림정보통신</a:t>
            </a:r>
            <a:r>
              <a:rPr lang="en-US" altLang="ko-KR" dirty="0"/>
              <a:t>, </a:t>
            </a:r>
            <a:r>
              <a:rPr lang="ko-KR" altLang="en-US" dirty="0"/>
              <a:t>여보야</a:t>
            </a:r>
            <a:r>
              <a:rPr lang="en-US" altLang="ko-KR" dirty="0"/>
              <a:t> </a:t>
            </a:r>
            <a:r>
              <a:rPr lang="ko-KR" altLang="en-US" dirty="0"/>
              <a:t>등이 있습니다</a:t>
            </a:r>
            <a:r>
              <a:rPr lang="en-US" altLang="ko-KR" dirty="0"/>
              <a:t>.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85310C-A4B4-40B9-80CB-5B50BF5F41CB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38248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>
                <a:effectLst/>
                <a:latin typeface="Apple Color Emoji"/>
              </a:rPr>
              <a:t>📍</a:t>
            </a:r>
            <a:r>
              <a:rPr lang="ko-KR" altLang="en-US" dirty="0"/>
              <a:t> </a:t>
            </a:r>
            <a:r>
              <a:rPr lang="ko-KR" altLang="en-US" b="1" dirty="0">
                <a:effectLst/>
              </a:rPr>
              <a:t>스마트인재개발원 소개</a:t>
            </a:r>
            <a:endParaRPr lang="en-US" altLang="ko-KR" b="0" dirty="0">
              <a:effectLst/>
            </a:endParaRPr>
          </a:p>
          <a:p>
            <a:r>
              <a:rPr lang="ko-KR" altLang="en-US" b="1" dirty="0">
                <a:effectLst/>
              </a:rPr>
              <a:t>진행자 </a:t>
            </a:r>
            <a:r>
              <a:rPr lang="en-US" altLang="ko-KR" b="1" dirty="0">
                <a:effectLst/>
              </a:rPr>
              <a:t>:</a:t>
            </a:r>
            <a:r>
              <a:rPr lang="en-US" altLang="ko-KR" b="0" dirty="0">
                <a:effectLst/>
              </a:rPr>
              <a:t> </a:t>
            </a:r>
            <a:r>
              <a:rPr lang="ko-KR" altLang="en-US" b="0" dirty="0">
                <a:effectLst/>
              </a:rPr>
              <a:t>협약기업은 </a:t>
            </a:r>
            <a:r>
              <a:rPr lang="en-US" altLang="ko-KR" b="0" dirty="0">
                <a:effectLst/>
              </a:rPr>
              <a:t>IT, SW </a:t>
            </a:r>
            <a:r>
              <a:rPr lang="ko-KR" altLang="en-US" b="0" dirty="0">
                <a:effectLst/>
              </a:rPr>
              <a:t>등 분야별로 다양하며</a:t>
            </a:r>
            <a:r>
              <a:rPr lang="en-US" altLang="ko-KR" b="0" dirty="0">
                <a:effectLst/>
              </a:rPr>
              <a:t> </a:t>
            </a:r>
            <a:r>
              <a:rPr lang="ko-KR" altLang="en-US" b="0" dirty="0">
                <a:effectLst/>
              </a:rPr>
              <a:t>현재 </a:t>
            </a:r>
            <a:r>
              <a:rPr lang="en-US" altLang="ko-KR" b="0" dirty="0">
                <a:effectLst/>
              </a:rPr>
              <a:t>300</a:t>
            </a:r>
            <a:r>
              <a:rPr lang="ko-KR" altLang="en-US" b="0" dirty="0">
                <a:effectLst/>
              </a:rPr>
              <a:t>개의 협약기업이 있습니다</a:t>
            </a:r>
            <a:r>
              <a:rPr lang="en-US" altLang="ko-KR" b="0" dirty="0">
                <a:effectLst/>
              </a:rPr>
              <a:t>. </a:t>
            </a:r>
            <a:endParaRPr lang="en-US" altLang="ko-KR" dirty="0"/>
          </a:p>
          <a:p>
            <a:r>
              <a:rPr lang="ko-KR" altLang="en-US" dirty="0"/>
              <a:t>수료생의 주요 취업기업으로서는 삼성</a:t>
            </a:r>
            <a:r>
              <a:rPr lang="en-US" altLang="ko-KR" dirty="0"/>
              <a:t>SDS, LG CNS, SK C&amp;C </a:t>
            </a:r>
            <a:r>
              <a:rPr lang="ko-KR" altLang="en-US" dirty="0"/>
              <a:t>등 한국의 대표적인 기업과 한국전력공사</a:t>
            </a:r>
            <a:r>
              <a:rPr lang="en-US" altLang="ko-KR" dirty="0"/>
              <a:t>, </a:t>
            </a:r>
            <a:r>
              <a:rPr lang="ko-KR" altLang="en-US" dirty="0"/>
              <a:t>한전</a:t>
            </a:r>
            <a:r>
              <a:rPr lang="en-US" altLang="ko-KR" dirty="0"/>
              <a:t>KPS, </a:t>
            </a:r>
            <a:r>
              <a:rPr lang="ko-KR" altLang="en-US" dirty="0"/>
              <a:t>한전</a:t>
            </a:r>
            <a:r>
              <a:rPr lang="en-US" altLang="ko-KR" dirty="0"/>
              <a:t>KDN </a:t>
            </a:r>
          </a:p>
          <a:p>
            <a:r>
              <a:rPr lang="ko-KR" altLang="en-US" dirty="0"/>
              <a:t>같은 대표 공기관 또는 </a:t>
            </a:r>
            <a:r>
              <a:rPr lang="en-US" altLang="ko-KR" dirty="0"/>
              <a:t>IT</a:t>
            </a:r>
            <a:r>
              <a:rPr lang="ko-KR" altLang="en-US" dirty="0"/>
              <a:t>분야 전문 기업인 대신정보통신주식회사</a:t>
            </a:r>
            <a:r>
              <a:rPr lang="en-US" altLang="ko-KR" dirty="0"/>
              <a:t>, </a:t>
            </a:r>
            <a:r>
              <a:rPr lang="ko-KR" altLang="en-US" dirty="0" err="1"/>
              <a:t>서림정보통신</a:t>
            </a:r>
            <a:r>
              <a:rPr lang="en-US" altLang="ko-KR" dirty="0"/>
              <a:t>, </a:t>
            </a:r>
            <a:r>
              <a:rPr lang="ko-KR" altLang="en-US" dirty="0"/>
              <a:t>여보야</a:t>
            </a:r>
            <a:r>
              <a:rPr lang="en-US" altLang="ko-KR" dirty="0"/>
              <a:t> </a:t>
            </a:r>
            <a:r>
              <a:rPr lang="ko-KR" altLang="en-US" dirty="0"/>
              <a:t>등이 있습니다</a:t>
            </a:r>
            <a:r>
              <a:rPr lang="en-US" altLang="ko-KR" dirty="0"/>
              <a:t>.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85310C-A4B4-40B9-80CB-5B50BF5F41CB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92444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>
                <a:effectLst/>
                <a:latin typeface="Apple Color Emoji"/>
              </a:rPr>
              <a:t>📍</a:t>
            </a:r>
            <a:r>
              <a:rPr lang="ko-KR" altLang="en-US" dirty="0"/>
              <a:t> </a:t>
            </a:r>
            <a:r>
              <a:rPr lang="ko-KR" altLang="en-US" b="1" dirty="0">
                <a:effectLst/>
              </a:rPr>
              <a:t>스마트인재개발원 소개</a:t>
            </a:r>
            <a:endParaRPr lang="en-US" altLang="ko-KR" b="1" dirty="0">
              <a:effectLst/>
            </a:endParaRPr>
          </a:p>
          <a:p>
            <a:r>
              <a:rPr lang="ko-KR" altLang="en-US" dirty="0"/>
              <a:t>진행자 </a:t>
            </a:r>
            <a:r>
              <a:rPr lang="en-US" altLang="ko-KR" dirty="0"/>
              <a:t>: </a:t>
            </a:r>
            <a:r>
              <a:rPr lang="ko-KR" altLang="en-US" dirty="0"/>
              <a:t>스마트인재개발원 지원자격으로 </a:t>
            </a:r>
            <a:r>
              <a:rPr lang="en-US" altLang="ko-KR" dirty="0"/>
              <a:t>2~4</a:t>
            </a:r>
            <a:r>
              <a:rPr lang="ko-KR" altLang="en-US" dirty="0"/>
              <a:t>학년의 재학생</a:t>
            </a:r>
            <a:r>
              <a:rPr lang="en-US" altLang="ko-KR" dirty="0"/>
              <a:t>, </a:t>
            </a:r>
            <a:r>
              <a:rPr lang="ko-KR" altLang="en-US" dirty="0"/>
              <a:t>휴학생</a:t>
            </a:r>
            <a:r>
              <a:rPr lang="en-US" altLang="ko-KR" dirty="0"/>
              <a:t>, </a:t>
            </a:r>
            <a:r>
              <a:rPr lang="ko-KR" altLang="en-US" dirty="0"/>
              <a:t>유예학생</a:t>
            </a:r>
            <a:r>
              <a:rPr lang="en-US" altLang="ko-KR" dirty="0"/>
              <a:t>, </a:t>
            </a:r>
            <a:r>
              <a:rPr lang="ko-KR" altLang="en-US" dirty="0"/>
              <a:t>고등학교 졸업</a:t>
            </a:r>
            <a:r>
              <a:rPr lang="en-US" altLang="ko-KR" dirty="0"/>
              <a:t>, </a:t>
            </a:r>
            <a:r>
              <a:rPr lang="ko-KR" altLang="en-US" dirty="0"/>
              <a:t>대학</a:t>
            </a:r>
            <a:r>
              <a:rPr lang="en-US" altLang="ko-KR" dirty="0"/>
              <a:t>(</a:t>
            </a:r>
            <a:r>
              <a:rPr lang="ko-KR" altLang="en-US" dirty="0"/>
              <a:t>원</a:t>
            </a:r>
            <a:r>
              <a:rPr lang="en-US" altLang="ko-KR" dirty="0"/>
              <a:t>) </a:t>
            </a:r>
            <a:r>
              <a:rPr lang="ko-KR" altLang="en-US" dirty="0"/>
              <a:t>졸업으로 명시되어 있지만 대부분 수강이 가능합니다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수료 후 진로 및 진출 분야로는 인공지능</a:t>
            </a:r>
            <a:r>
              <a:rPr lang="en-US" altLang="ko-KR" dirty="0"/>
              <a:t>, </a:t>
            </a:r>
            <a:r>
              <a:rPr lang="ko-KR" altLang="en-US" dirty="0"/>
              <a:t>빅데이터 전문가</a:t>
            </a:r>
            <a:r>
              <a:rPr lang="en-US" altLang="ko-KR" dirty="0"/>
              <a:t>, </a:t>
            </a:r>
            <a:r>
              <a:rPr lang="ko-KR" altLang="en-US" dirty="0"/>
              <a:t>개발자</a:t>
            </a:r>
            <a:r>
              <a:rPr lang="en-US" altLang="ko-KR" dirty="0"/>
              <a:t>, </a:t>
            </a:r>
            <a:r>
              <a:rPr lang="ko-KR" altLang="en-US" dirty="0"/>
              <a:t>프로그램 관리자</a:t>
            </a:r>
            <a:r>
              <a:rPr lang="en-US" altLang="ko-KR" dirty="0"/>
              <a:t>, </a:t>
            </a:r>
            <a:r>
              <a:rPr lang="ko-KR" altLang="en-US" dirty="0"/>
              <a:t>마케터 등 전 직종에서 떠오르는 디지털 분야로 진출할 수 있습니다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85310C-A4B4-40B9-80CB-5B50BF5F41CB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442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B208CF-3CED-ED8D-F8D9-A9E59F10CF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D4C27AE-F5C4-2979-C6E4-8B220BBA15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63873B7-085D-222D-E2A3-6356A265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9A-67D1-4634-A632-2F5197177763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A5C28FE-D33D-FB82-0118-E2DCA1C5B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CE9C5B8-322C-EED3-96E3-A4FF0B501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F371D-C9E9-4EF3-BBBC-99D474A6B6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5602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5810A5-7BBF-F407-3808-43A5B3C74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56C19E-0C86-8674-E7D6-3CABFD76CB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CA7478B-7A0B-8065-EFE6-FF08BBEB7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9A-67D1-4634-A632-2F5197177763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13C9A3-1A47-2A20-5F75-D94062336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B305B2D-9EFE-EB22-59D5-D0228EF3F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F371D-C9E9-4EF3-BBBC-99D474A6B6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5903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34036E7-232B-572A-1FE1-AA46C2857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B647D6C-B302-5157-D37B-BE76ECE89B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087355F-7BC2-4A67-CCB9-AC45B8F7A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9A-67D1-4634-A632-2F5197177763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2B07DAF-B1E6-42BA-E9F4-9AE51EB44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0125E96-A6D8-7C7C-CBAB-F7B253B12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F371D-C9E9-4EF3-BBBC-99D474A6B6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8166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50D8FF2-77AF-019A-D647-5AB9D9F7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4136528-4373-F954-271F-32E799AB2A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451A6E9-78CC-D1B6-6513-BB8E6B5BE4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518180F-5F1A-78F5-FAE4-931127B03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9A-67D1-4634-A632-2F5197177763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F222C3D-A32B-6678-FFA8-4ABA5360B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8BEB472-D1F0-FB7E-A8F2-345703C02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F371D-C9E9-4EF3-BBBC-99D474A6B6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5569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1DDBD0A-C26E-47D9-67B4-F66DF38C3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338D106-235E-A6AD-F2CB-CA8C6F4E9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C49A12E-C792-8299-6621-4B7842B3F8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0CFFA64-34ED-752E-22BD-D4B7ADE947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7EBF1F0-3F2C-3FE2-3309-9D9942EE6A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8D7E7FE-AA32-1889-BF08-FB654189B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9A-67D1-4634-A632-2F5197177763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A1798A8-5B86-1E9F-1148-1EC4CDA8F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0E28597-BBC8-3DC9-51DA-49188708B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F371D-C9E9-4EF3-BBBC-99D474A6B6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1525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34DDBC8-3B82-B5AD-3A45-850955E49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BAA33F5-13A8-67B2-5228-80486335A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9A-67D1-4634-A632-2F5197177763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16AD7C5-45DD-93A8-994E-64E4FAE3F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1131693-605D-D5BE-42BC-801AE6669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F371D-C9E9-4EF3-BBBC-99D474A6B6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1629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B287798-477F-D741-AA68-20E8A7517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9A-67D1-4634-A632-2F5197177763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F32E3887-A3EC-60BE-4BDB-0D18C1079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EABA646-9D77-0D48-42EE-F921E8286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F371D-C9E9-4EF3-BBBC-99D474A6B6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328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3F746A-2CAB-19F7-CFB0-9101CECA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91EA57F-4357-5C47-1182-41BF93B05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5BE92AE-2926-7415-A7E5-78F3D07A7F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94AFAFA-BB2F-7D86-5A46-88AC86709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9A-67D1-4634-A632-2F5197177763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2806E63-B14F-B48B-6B4C-2AF42DE58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CC44718-70F4-B486-6585-05EC99A49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F371D-C9E9-4EF3-BBBC-99D474A6B6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7635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525C3D-B801-D0F7-0242-C25A78972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BAD1A71-3788-12CB-A64D-3CBBAF7997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638341C-541D-2EED-E1BD-C910F4621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4241E09-3FF0-106D-091B-3056B16EF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9A-67D1-4634-A632-2F5197177763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E20CEBB-5B13-E57F-342B-BD08D1FF2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FB0C3D1-F109-E92D-4A9F-82514B5B9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F371D-C9E9-4EF3-BBBC-99D474A6B6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723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93482DB-E3FB-F2BA-B52C-974898944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F34285B-51F8-2E21-6C8D-EF9C02BF57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3D08018-1BDF-01E5-79D1-233B241A7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9A-67D1-4634-A632-2F5197177763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F6FA722-8C2A-D981-13D3-F72673A3A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A7BED70-D840-EF73-E2BF-30B641C43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F371D-C9E9-4EF3-BBBC-99D474A6B6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3600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05896A5-E5D4-24AA-D1E0-9F194B3CF0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DD4D6A5-0E05-C7AA-BAC5-2CA6023C3A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13531EE-BC09-EDD4-7EA3-E54C79108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9A-67D1-4634-A632-2F5197177763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FF378B4-6597-FDE2-B457-C00DD99CC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A4B6DD8-BF63-2FD2-F7E9-A631DAB7F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F371D-C9E9-4EF3-BBBC-99D474A6B6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8621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B72B0A6-B2C1-8B10-2103-F789497EE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AD8E2FF-B0F6-A18F-F1A2-994EE3B355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4367519-579F-D98E-BA5A-9B2749D225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8BE9A-67D1-4634-A632-2F5197177763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2DD79B8-E7BB-5AB3-1CFA-1116A97BFC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A1AF63F-78FC-52A0-BD1D-2D8609FCC3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F371D-C9E9-4EF3-BBBC-99D474A6B6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0267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6.svg"/><Relationship Id="rId4" Type="http://schemas.openxmlformats.org/officeDocument/2006/relationships/image" Target="../media/image4.sv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jpeg"/><Relationship Id="rId26" Type="http://schemas.openxmlformats.org/officeDocument/2006/relationships/image" Target="../media/image42.PNG"/><Relationship Id="rId3" Type="http://schemas.openxmlformats.org/officeDocument/2006/relationships/image" Target="../media/image13.png"/><Relationship Id="rId21" Type="http://schemas.openxmlformats.org/officeDocument/2006/relationships/image" Target="../media/image37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2.PNG"/><Relationship Id="rId20" Type="http://schemas.openxmlformats.org/officeDocument/2006/relationships/image" Target="../media/image36.jpeg"/><Relationship Id="rId29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24" Type="http://schemas.openxmlformats.org/officeDocument/2006/relationships/image" Target="../media/image40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23" Type="http://schemas.openxmlformats.org/officeDocument/2006/relationships/image" Target="../media/image39.PNG"/><Relationship Id="rId28" Type="http://schemas.openxmlformats.org/officeDocument/2006/relationships/image" Target="../media/image44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31" Type="http://schemas.openxmlformats.org/officeDocument/2006/relationships/image" Target="../media/image47.png"/><Relationship Id="rId4" Type="http://schemas.openxmlformats.org/officeDocument/2006/relationships/image" Target="../media/image14.svg"/><Relationship Id="rId9" Type="http://schemas.openxmlformats.org/officeDocument/2006/relationships/image" Target="../media/image25.png"/><Relationship Id="rId14" Type="http://schemas.openxmlformats.org/officeDocument/2006/relationships/image" Target="../media/image30.jpeg"/><Relationship Id="rId22" Type="http://schemas.openxmlformats.org/officeDocument/2006/relationships/image" Target="../media/image38.PNG"/><Relationship Id="rId27" Type="http://schemas.openxmlformats.org/officeDocument/2006/relationships/image" Target="../media/image43.PNG"/><Relationship Id="rId30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0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97078E3-D18B-BA96-781B-29E88C148323}"/>
              </a:ext>
            </a:extLst>
          </p:cNvPr>
          <p:cNvSpPr txBox="1"/>
          <p:nvPr/>
        </p:nvSpPr>
        <p:spPr>
          <a:xfrm>
            <a:off x="841109" y="939502"/>
            <a:ext cx="51700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실무 트렌드를 가장 완벽하게 반영한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F0AEA7-32A1-E326-2722-4E46D337BB45}"/>
              </a:ext>
            </a:extLst>
          </p:cNvPr>
          <p:cNvSpPr txBox="1"/>
          <p:nvPr/>
        </p:nvSpPr>
        <p:spPr>
          <a:xfrm>
            <a:off x="841108" y="1601340"/>
            <a:ext cx="654377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400" dirty="0">
                <a:solidFill>
                  <a:srgbClr val="DC95FB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인공지능 </a:t>
            </a:r>
            <a:r>
              <a:rPr lang="en-US" altLang="ko-KR" sz="5400" dirty="0">
                <a:solidFill>
                  <a:srgbClr val="DC95FB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All-in-One</a:t>
            </a:r>
          </a:p>
          <a:p>
            <a:r>
              <a:rPr lang="ko-KR" altLang="en-US" sz="5400" dirty="0">
                <a:solidFill>
                  <a:srgbClr val="DC95FB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실무캠프</a:t>
            </a:r>
            <a:r>
              <a:rPr lang="ko-KR" altLang="en-US" sz="540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를</a:t>
            </a:r>
            <a:r>
              <a:rPr lang="en-US" altLang="ko-KR" sz="540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</a:t>
            </a:r>
            <a:r>
              <a:rPr lang="ko-KR" altLang="en-US" sz="540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소개합니다</a:t>
            </a:r>
            <a:r>
              <a:rPr lang="en-US" altLang="ko-KR" sz="540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!</a:t>
            </a:r>
          </a:p>
        </p:txBody>
      </p:sp>
      <p:pic>
        <p:nvPicPr>
          <p:cNvPr id="9" name="그래픽 8">
            <a:extLst>
              <a:ext uri="{FF2B5EF4-FFF2-40B4-BE49-F238E27FC236}">
                <a16:creationId xmlns:a16="http://schemas.microsoft.com/office/drawing/2014/main" id="{7A085307-6549-E3AD-828D-BF9A92E097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3257" y="3624294"/>
            <a:ext cx="5028713" cy="37686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915252B-A6B0-D137-CF06-74A66CADF0D0}"/>
              </a:ext>
            </a:extLst>
          </p:cNvPr>
          <p:cNvSpPr txBox="1"/>
          <p:nvPr/>
        </p:nvSpPr>
        <p:spPr>
          <a:xfrm>
            <a:off x="1361323" y="3573575"/>
            <a:ext cx="4339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solidFill>
                  <a:srgbClr val="DC95FB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9~10</a:t>
            </a:r>
            <a:r>
              <a:rPr lang="ko-KR" altLang="en-US" sz="2400" dirty="0">
                <a:solidFill>
                  <a:srgbClr val="DC95FB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월 순차 개강</a:t>
            </a:r>
            <a:r>
              <a:rPr lang="en-US" altLang="ko-KR" sz="2400" dirty="0">
                <a:solidFill>
                  <a:srgbClr val="DC95FB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, </a:t>
            </a:r>
            <a:r>
              <a:rPr lang="ko-KR" altLang="en-US" sz="2400" dirty="0">
                <a:solidFill>
                  <a:srgbClr val="DC95FB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선착순 </a:t>
            </a:r>
            <a:r>
              <a:rPr lang="ko-KR" altLang="en-US" sz="2400" dirty="0" err="1">
                <a:solidFill>
                  <a:srgbClr val="DC95FB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모집중</a:t>
            </a:r>
            <a:r>
              <a:rPr lang="en-US" altLang="ko-KR" sz="2400" dirty="0">
                <a:solidFill>
                  <a:srgbClr val="DC95FB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!</a:t>
            </a:r>
            <a:endParaRPr lang="ko-KR" altLang="en-US" sz="2400" dirty="0">
              <a:solidFill>
                <a:srgbClr val="DC95FB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pic>
        <p:nvPicPr>
          <p:cNvPr id="17" name="그래픽 16">
            <a:extLst>
              <a:ext uri="{FF2B5EF4-FFF2-40B4-BE49-F238E27FC236}">
                <a16:creationId xmlns:a16="http://schemas.microsoft.com/office/drawing/2014/main" id="{AB83438E-D277-2A94-42ED-16C75137FD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27686" y="783332"/>
            <a:ext cx="1999995" cy="2217611"/>
          </a:xfrm>
          <a:prstGeom prst="rect">
            <a:avLst/>
          </a:prstGeom>
        </p:spPr>
      </p:pic>
      <p:pic>
        <p:nvPicPr>
          <p:cNvPr id="19" name="그래픽 18">
            <a:extLst>
              <a:ext uri="{FF2B5EF4-FFF2-40B4-BE49-F238E27FC236}">
                <a16:creationId xmlns:a16="http://schemas.microsoft.com/office/drawing/2014/main" id="{A2C7FD27-DA25-3676-BA36-12F10B187C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36539" y="3923857"/>
            <a:ext cx="2000250" cy="2181225"/>
          </a:xfrm>
          <a:prstGeom prst="rect">
            <a:avLst/>
          </a:prstGeom>
        </p:spPr>
      </p:pic>
      <p:pic>
        <p:nvPicPr>
          <p:cNvPr id="21" name="그래픽 20">
            <a:extLst>
              <a:ext uri="{FF2B5EF4-FFF2-40B4-BE49-F238E27FC236}">
                <a16:creationId xmlns:a16="http://schemas.microsoft.com/office/drawing/2014/main" id="{109627F0-BD39-27C3-2593-153B660997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018751" y="3703320"/>
            <a:ext cx="2217866" cy="1842535"/>
          </a:xfrm>
          <a:prstGeom prst="rect">
            <a:avLst/>
          </a:prstGeom>
        </p:spPr>
      </p:pic>
      <p:pic>
        <p:nvPicPr>
          <p:cNvPr id="3" name="그래픽 2">
            <a:extLst>
              <a:ext uri="{FF2B5EF4-FFF2-40B4-BE49-F238E27FC236}">
                <a16:creationId xmlns:a16="http://schemas.microsoft.com/office/drawing/2014/main" id="{D464D9A0-7032-B2AE-47D2-597BFF76426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76618" y="5400313"/>
            <a:ext cx="30861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936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424A56B3-0ED8-71A4-5CB9-1088F69E6A2E}"/>
              </a:ext>
            </a:extLst>
          </p:cNvPr>
          <p:cNvSpPr/>
          <p:nvPr/>
        </p:nvSpPr>
        <p:spPr>
          <a:xfrm>
            <a:off x="1171078" y="2791026"/>
            <a:ext cx="3834059" cy="2310363"/>
          </a:xfrm>
          <a:prstGeom prst="roundRect">
            <a:avLst>
              <a:gd name="adj" fmla="val 8751"/>
            </a:avLst>
          </a:prstGeom>
          <a:solidFill>
            <a:srgbClr val="3C26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9B65B4-C482-337B-1880-8FE922D8EC52}"/>
              </a:ext>
            </a:extLst>
          </p:cNvPr>
          <p:cNvSpPr txBox="1"/>
          <p:nvPr/>
        </p:nvSpPr>
        <p:spPr>
          <a:xfrm>
            <a:off x="969125" y="781472"/>
            <a:ext cx="6293711" cy="6350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Q. </a:t>
            </a:r>
            <a:r>
              <a:rPr lang="ko-KR" altLang="en-US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스마트인재개발원</a:t>
            </a:r>
            <a:r>
              <a:rPr lang="en-US" altLang="ko-KR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, 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어떤 곳 인가요</a:t>
            </a: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446616-493E-9605-530D-B3E5CB89A4B7}"/>
              </a:ext>
            </a:extLst>
          </p:cNvPr>
          <p:cNvSpPr txBox="1"/>
          <p:nvPr/>
        </p:nvSpPr>
        <p:spPr>
          <a:xfrm>
            <a:off x="1053116" y="1550923"/>
            <a:ext cx="6542176" cy="9425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4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2016</a:t>
            </a:r>
            <a:r>
              <a:rPr lang="ko-KR" altLang="en-US" sz="24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년에 설립되어 지역선도형 </a:t>
            </a:r>
            <a:r>
              <a:rPr lang="en-US" altLang="ko-KR" sz="24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SW</a:t>
            </a:r>
            <a:r>
              <a:rPr lang="ko-KR" altLang="en-US" sz="24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인력양성의</a:t>
            </a:r>
            <a:endParaRPr lang="en-US" altLang="ko-KR" sz="2400" dirty="0">
              <a:solidFill>
                <a:srgbClr val="3C267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24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HUB</a:t>
            </a:r>
            <a:r>
              <a:rPr lang="ko-KR" altLang="en-US" sz="24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로서 비전을 가지고 </a:t>
            </a:r>
            <a:r>
              <a:rPr lang="en-US" altLang="ko-KR" sz="24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SW</a:t>
            </a:r>
            <a:r>
              <a:rPr lang="ko-KR" altLang="en-US" sz="24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전문인력을 양성합니다</a:t>
            </a:r>
            <a:r>
              <a:rPr lang="en-US" altLang="ko-KR" sz="24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. </a:t>
            </a:r>
            <a:endParaRPr lang="ko-KR" altLang="en-US" sz="2400" dirty="0">
              <a:solidFill>
                <a:srgbClr val="3C267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pic>
        <p:nvPicPr>
          <p:cNvPr id="17" name="그래픽 16">
            <a:extLst>
              <a:ext uri="{FF2B5EF4-FFF2-40B4-BE49-F238E27FC236}">
                <a16:creationId xmlns:a16="http://schemas.microsoft.com/office/drawing/2014/main" id="{D016F7AF-1202-1F95-4DFA-B4F6A8A872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24789" y="414863"/>
            <a:ext cx="2311406" cy="2311406"/>
          </a:xfrm>
          <a:prstGeom prst="rect">
            <a:avLst/>
          </a:prstGeom>
        </p:spPr>
      </p:pic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638566B5-FB30-B323-35B7-255A7DF80593}"/>
              </a:ext>
            </a:extLst>
          </p:cNvPr>
          <p:cNvSpPr/>
          <p:nvPr/>
        </p:nvSpPr>
        <p:spPr>
          <a:xfrm>
            <a:off x="4417997" y="3101306"/>
            <a:ext cx="6602926" cy="1701700"/>
          </a:xfrm>
          <a:prstGeom prst="roundRect">
            <a:avLst>
              <a:gd name="adj" fmla="val 9204"/>
            </a:avLst>
          </a:prstGeom>
          <a:solidFill>
            <a:srgbClr val="DC9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70BE4A9-5A9F-99DA-93AE-A20365BEAECB}"/>
              </a:ext>
            </a:extLst>
          </p:cNvPr>
          <p:cNvSpPr txBox="1"/>
          <p:nvPr/>
        </p:nvSpPr>
        <p:spPr>
          <a:xfrm>
            <a:off x="4784688" y="3320892"/>
            <a:ext cx="2980303" cy="12440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4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고용노동부</a:t>
            </a:r>
            <a:r>
              <a:rPr lang="ko-KR" altLang="en-US" sz="24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endParaRPr lang="en-US" altLang="ko-KR" sz="2400" dirty="0">
              <a:solidFill>
                <a:srgbClr val="3C267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20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- K-Digital Training</a:t>
            </a:r>
          </a:p>
          <a:p>
            <a:pPr>
              <a:lnSpc>
                <a:spcPct val="120000"/>
              </a:lnSpc>
            </a:pPr>
            <a:r>
              <a:rPr lang="en-US" altLang="ko-KR" sz="20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- </a:t>
            </a:r>
            <a:r>
              <a:rPr lang="ko-KR" altLang="en-US" sz="20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산업구조 대응 등 특화훈련</a:t>
            </a:r>
            <a:endParaRPr lang="en-US" altLang="ko-KR" sz="2000" dirty="0">
              <a:solidFill>
                <a:schemeClr val="bg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F92A92C-49E4-531D-D4A7-E1E2DEA86A55}"/>
              </a:ext>
            </a:extLst>
          </p:cNvPr>
          <p:cNvSpPr txBox="1"/>
          <p:nvPr/>
        </p:nvSpPr>
        <p:spPr>
          <a:xfrm>
            <a:off x="7992574" y="3320892"/>
            <a:ext cx="2579552" cy="12440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4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과학기술정보통신부</a:t>
            </a:r>
            <a:endParaRPr lang="en-US" altLang="ko-KR" sz="2400" dirty="0">
              <a:solidFill>
                <a:srgbClr val="3C2672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20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- </a:t>
            </a:r>
            <a:r>
              <a:rPr lang="ko-KR" altLang="en-US" sz="20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인공지능사관학교</a:t>
            </a:r>
            <a:endParaRPr lang="en-US" altLang="ko-KR" sz="2000" dirty="0">
              <a:solidFill>
                <a:schemeClr val="bg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20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- </a:t>
            </a:r>
            <a:r>
              <a:rPr lang="ko-KR" altLang="en-US" sz="2000" dirty="0" err="1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기업멤버십</a:t>
            </a:r>
            <a:r>
              <a:rPr lang="ko-KR" altLang="en-US" sz="20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en-US" altLang="ko-KR" sz="20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SW</a:t>
            </a:r>
            <a:r>
              <a:rPr lang="ko-KR" altLang="en-US" sz="20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캠프</a:t>
            </a:r>
            <a:endParaRPr lang="en-US" altLang="ko-KR" sz="2000" dirty="0">
              <a:solidFill>
                <a:schemeClr val="bg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8C4AACE-0406-EA51-2776-30DA7844896A}"/>
              </a:ext>
            </a:extLst>
          </p:cNvPr>
          <p:cNvSpPr txBox="1"/>
          <p:nvPr/>
        </p:nvSpPr>
        <p:spPr>
          <a:xfrm>
            <a:off x="1488330" y="3419375"/>
            <a:ext cx="276389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70</a:t>
            </a:r>
            <a:r>
              <a:rPr lang="ko-KR" altLang="en-US" sz="280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개 과정</a:t>
            </a:r>
            <a:endParaRPr lang="en-US" altLang="ko-KR" sz="400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  <a:p>
            <a:r>
              <a:rPr lang="en-US" altLang="ko-KR" sz="440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1,500</a:t>
            </a:r>
            <a:r>
              <a:rPr lang="ko-KR" altLang="en-US" sz="280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명 수강</a:t>
            </a:r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B5AAF31-B582-AC4B-B513-DC4DA8261DB1}"/>
              </a:ext>
            </a:extLst>
          </p:cNvPr>
          <p:cNvSpPr txBox="1"/>
          <p:nvPr/>
        </p:nvSpPr>
        <p:spPr>
          <a:xfrm>
            <a:off x="4586185" y="5417373"/>
            <a:ext cx="6535765" cy="6591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ko-KR" sz="1600" b="1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*</a:t>
            </a:r>
            <a:r>
              <a:rPr lang="ko-KR" altLang="en-US" sz="1600" b="1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고용노동부 </a:t>
            </a:r>
            <a:r>
              <a:rPr lang="en-US" altLang="ko-KR" sz="1600" b="1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&amp; </a:t>
            </a:r>
            <a:r>
              <a:rPr lang="ko-KR" altLang="en-US" sz="1600" b="1" dirty="0" err="1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직업능력심사평가원</a:t>
            </a:r>
            <a:r>
              <a:rPr lang="ko-KR" altLang="en-US" sz="1600" b="1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우수훈련기관 선정 </a:t>
            </a:r>
            <a:r>
              <a:rPr lang="en-US" altLang="ko-KR" sz="1600" b="1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(2023~2025, 3</a:t>
            </a:r>
            <a:r>
              <a:rPr lang="ko-KR" altLang="en-US" sz="1600" b="1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년간</a:t>
            </a:r>
            <a:r>
              <a:rPr lang="en-US" altLang="ko-KR" sz="1600" b="1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)</a:t>
            </a:r>
          </a:p>
          <a:p>
            <a:pPr algn="r">
              <a:lnSpc>
                <a:spcPct val="120000"/>
              </a:lnSpc>
            </a:pPr>
            <a:r>
              <a:rPr lang="en-US" altLang="ko-KR" sz="1600" b="1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* 2023 K-Digital Training </a:t>
            </a:r>
            <a:r>
              <a:rPr lang="ko-KR" altLang="en-US" sz="1600" b="1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우수성과기관 선정 </a:t>
            </a:r>
            <a:r>
              <a:rPr lang="en-US" altLang="ko-KR" sz="1600" b="1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(</a:t>
            </a:r>
            <a:r>
              <a:rPr lang="ko-KR" altLang="en-US" sz="1600" b="1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전국 </a:t>
            </a:r>
            <a:r>
              <a:rPr lang="en-US" altLang="ko-KR" sz="1600" b="1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TOP 3)</a:t>
            </a:r>
            <a:endParaRPr lang="ko-KR" altLang="en-US" sz="1600" b="1" dirty="0">
              <a:solidFill>
                <a:srgbClr val="3C267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508F0B-5465-0471-B05F-E66BA8D5B91D}"/>
              </a:ext>
            </a:extLst>
          </p:cNvPr>
          <p:cNvSpPr txBox="1"/>
          <p:nvPr/>
        </p:nvSpPr>
        <p:spPr>
          <a:xfrm>
            <a:off x="1478705" y="3060543"/>
            <a:ext cx="21403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solidFill>
                  <a:srgbClr val="DC95FB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매년</a:t>
            </a:r>
            <a:r>
              <a:rPr lang="en-US" altLang="ko-KR" sz="2000" dirty="0">
                <a:solidFill>
                  <a:srgbClr val="DC95FB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, 2023</a:t>
            </a:r>
            <a:r>
              <a:rPr lang="ko-KR" altLang="en-US" sz="2000" dirty="0">
                <a:solidFill>
                  <a:srgbClr val="DC95FB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기준</a:t>
            </a:r>
            <a:endParaRPr lang="ko-KR" altLang="en-US" sz="2000" dirty="0">
              <a:solidFill>
                <a:srgbClr val="DC95FB"/>
              </a:solidFill>
            </a:endParaRPr>
          </a:p>
        </p:txBody>
      </p:sp>
      <p:pic>
        <p:nvPicPr>
          <p:cNvPr id="5" name="그래픽 4">
            <a:extLst>
              <a:ext uri="{FF2B5EF4-FFF2-40B4-BE49-F238E27FC236}">
                <a16:creationId xmlns:a16="http://schemas.microsoft.com/office/drawing/2014/main" id="{32557898-6465-C64C-B428-A46701209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0050" y="5523830"/>
            <a:ext cx="3008480" cy="43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195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래픽 2">
            <a:extLst>
              <a:ext uri="{FF2B5EF4-FFF2-40B4-BE49-F238E27FC236}">
                <a16:creationId xmlns:a16="http://schemas.microsoft.com/office/drawing/2014/main" id="{058D678B-8891-3E13-287A-182D3ACB40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20001" y="494447"/>
            <a:ext cx="1999995" cy="2217611"/>
          </a:xfrm>
          <a:prstGeom prst="rect">
            <a:avLst/>
          </a:prstGeom>
        </p:spPr>
      </p:pic>
      <p:pic>
        <p:nvPicPr>
          <p:cNvPr id="8" name="그래픽 7">
            <a:extLst>
              <a:ext uri="{FF2B5EF4-FFF2-40B4-BE49-F238E27FC236}">
                <a16:creationId xmlns:a16="http://schemas.microsoft.com/office/drawing/2014/main" id="{A8E8E426-F6D9-9D68-F817-D6413CDF13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07517" y="1657891"/>
            <a:ext cx="2217866" cy="18425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FC4824-C7E3-3B74-998B-8BFBE5E16965}"/>
              </a:ext>
            </a:extLst>
          </p:cNvPr>
          <p:cNvSpPr txBox="1"/>
          <p:nvPr/>
        </p:nvSpPr>
        <p:spPr>
          <a:xfrm>
            <a:off x="969125" y="2117494"/>
            <a:ext cx="3222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각 과정 별 주요 교육 분야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9B65B4-C482-337B-1880-8FE922D8EC52}"/>
              </a:ext>
            </a:extLst>
          </p:cNvPr>
          <p:cNvSpPr txBox="1"/>
          <p:nvPr/>
        </p:nvSpPr>
        <p:spPr>
          <a:xfrm>
            <a:off x="969125" y="781472"/>
            <a:ext cx="5463355" cy="6350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Q. </a:t>
            </a:r>
            <a:r>
              <a:rPr lang="ko-KR" altLang="en-US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어떤 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언어와 기술을 </a:t>
            </a:r>
            <a:r>
              <a:rPr lang="ko-KR" altLang="en-US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배우나요</a:t>
            </a:r>
            <a:r>
              <a:rPr lang="en-US" altLang="ko-KR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?</a:t>
            </a:r>
            <a:endParaRPr lang="en-US" altLang="ko-KR" sz="3200" dirty="0">
              <a:solidFill>
                <a:srgbClr val="3C2672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446616-493E-9605-530D-B3E5CB89A4B7}"/>
              </a:ext>
            </a:extLst>
          </p:cNvPr>
          <p:cNvSpPr txBox="1"/>
          <p:nvPr/>
        </p:nvSpPr>
        <p:spPr>
          <a:xfrm>
            <a:off x="969125" y="2710190"/>
            <a:ext cx="9411551" cy="2118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- AI</a:t>
            </a: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언어지능 </a:t>
            </a:r>
            <a:r>
              <a:rPr lang="en-US" altLang="ko-KR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(Chat GPT + </a:t>
            </a:r>
            <a:r>
              <a:rPr lang="ko-KR" altLang="en-US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인공지능 </a:t>
            </a:r>
            <a:r>
              <a:rPr lang="en-US" altLang="ko-KR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+ </a:t>
            </a:r>
            <a:r>
              <a:rPr lang="ko-KR" altLang="en-US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빅데이터 </a:t>
            </a:r>
            <a:r>
              <a:rPr lang="en-US" altLang="ko-KR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+ </a:t>
            </a:r>
            <a:r>
              <a:rPr lang="ko-KR" altLang="en-US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코딩</a:t>
            </a:r>
            <a:r>
              <a:rPr lang="en-US" altLang="ko-KR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- WEB/APP</a:t>
            </a: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개발 </a:t>
            </a:r>
            <a:r>
              <a:rPr lang="en-US" altLang="ko-KR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(</a:t>
            </a:r>
            <a:r>
              <a:rPr lang="ko-KR" altLang="en-US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인공지능</a:t>
            </a:r>
            <a:r>
              <a:rPr lang="en-US" altLang="ko-KR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(</a:t>
            </a:r>
            <a:r>
              <a:rPr lang="en-US" altLang="ko-KR" sz="2800" dirty="0" err="1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MLOps</a:t>
            </a:r>
            <a:r>
              <a:rPr lang="en-US" altLang="ko-KR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)</a:t>
            </a:r>
            <a:r>
              <a:rPr lang="ko-KR" altLang="en-US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en-US" altLang="ko-KR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+ </a:t>
            </a:r>
            <a:r>
              <a:rPr lang="ko-KR" altLang="en-US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빅데이터 </a:t>
            </a:r>
            <a:r>
              <a:rPr lang="en-US" altLang="ko-KR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+ </a:t>
            </a:r>
            <a:r>
              <a:rPr lang="ko-KR" altLang="en-US" sz="2800" dirty="0" err="1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풀스택</a:t>
            </a:r>
            <a:r>
              <a:rPr lang="ko-KR" altLang="en-US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코딩</a:t>
            </a:r>
            <a:r>
              <a:rPr lang="en-US" altLang="ko-KR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- </a:t>
            </a: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빅데이터</a:t>
            </a:r>
            <a:r>
              <a:rPr lang="en-US" altLang="ko-KR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/</a:t>
            </a: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인공지능 </a:t>
            </a:r>
            <a:r>
              <a:rPr lang="en-US" altLang="ko-KR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(</a:t>
            </a:r>
            <a:r>
              <a:rPr lang="ko-KR" altLang="en-US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인공지능 </a:t>
            </a:r>
            <a:r>
              <a:rPr lang="en-US" altLang="ko-KR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+ </a:t>
            </a:r>
            <a:r>
              <a:rPr lang="ko-KR" altLang="en-US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빅데이터 </a:t>
            </a:r>
            <a:r>
              <a:rPr lang="en-US" altLang="ko-KR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+ </a:t>
            </a:r>
            <a:r>
              <a:rPr lang="ko-KR" altLang="en-US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코딩</a:t>
            </a:r>
            <a:r>
              <a:rPr lang="en-US" altLang="ko-KR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- </a:t>
            </a:r>
            <a:r>
              <a:rPr lang="ko-KR" altLang="en-US" sz="2800" dirty="0" err="1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풀스택</a:t>
            </a: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</a:t>
            </a:r>
            <a:r>
              <a:rPr lang="en-US" altLang="ko-KR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IoT</a:t>
            </a: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</a:t>
            </a:r>
            <a:r>
              <a:rPr lang="en-US" altLang="ko-KR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(</a:t>
            </a:r>
            <a:r>
              <a:rPr lang="ko-KR" altLang="en-US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빅데이터 </a:t>
            </a:r>
            <a:r>
              <a:rPr lang="en-US" altLang="ko-KR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+ </a:t>
            </a:r>
            <a:r>
              <a:rPr lang="ko-KR" altLang="en-US" sz="2800" dirty="0" err="1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풀스택</a:t>
            </a:r>
            <a:r>
              <a:rPr lang="ko-KR" altLang="en-US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코딩 </a:t>
            </a:r>
            <a:r>
              <a:rPr lang="en-US" altLang="ko-KR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+ IoT)</a:t>
            </a:r>
          </a:p>
        </p:txBody>
      </p:sp>
      <p:pic>
        <p:nvPicPr>
          <p:cNvPr id="5" name="그래픽 4">
            <a:extLst>
              <a:ext uri="{FF2B5EF4-FFF2-40B4-BE49-F238E27FC236}">
                <a16:creationId xmlns:a16="http://schemas.microsoft.com/office/drawing/2014/main" id="{9B2E0CD0-669A-8A2A-5FD4-ADD05FED1A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0050" y="5523830"/>
            <a:ext cx="3008480" cy="432469"/>
          </a:xfrm>
          <a:prstGeom prst="rect">
            <a:avLst/>
          </a:prstGeom>
        </p:spPr>
      </p:pic>
      <p:pic>
        <p:nvPicPr>
          <p:cNvPr id="7" name="그래픽 6">
            <a:extLst>
              <a:ext uri="{FF2B5EF4-FFF2-40B4-BE49-F238E27FC236}">
                <a16:creationId xmlns:a16="http://schemas.microsoft.com/office/drawing/2014/main" id="{37D0A731-BBFC-6C34-5832-085BB7D763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21700" y="4091931"/>
            <a:ext cx="200025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186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3C1C4A-AE4D-BD90-B042-7AC0233FF188}"/>
              </a:ext>
            </a:extLst>
          </p:cNvPr>
          <p:cNvSpPr txBox="1"/>
          <p:nvPr/>
        </p:nvSpPr>
        <p:spPr>
          <a:xfrm>
            <a:off x="969125" y="2283779"/>
            <a:ext cx="3336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프로젝트 </a:t>
            </a:r>
            <a:r>
              <a:rPr lang="en-US" altLang="ko-KR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2</a:t>
            </a:r>
            <a:r>
              <a:rPr lang="ko-KR" altLang="en-US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회</a:t>
            </a:r>
            <a:r>
              <a:rPr lang="en-US" altLang="ko-KR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, </a:t>
            </a:r>
            <a:r>
              <a:rPr lang="ko-KR" altLang="en-US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공모전 참가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B0B9B2-8AC4-7698-B214-529EE9E46C28}"/>
              </a:ext>
            </a:extLst>
          </p:cNvPr>
          <p:cNvSpPr txBox="1"/>
          <p:nvPr/>
        </p:nvSpPr>
        <p:spPr>
          <a:xfrm>
            <a:off x="6132437" y="2283779"/>
            <a:ext cx="1781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취업역량강화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8088DF-3D57-00B8-DA63-84E44589ED4F}"/>
              </a:ext>
            </a:extLst>
          </p:cNvPr>
          <p:cNvSpPr txBox="1"/>
          <p:nvPr/>
        </p:nvSpPr>
        <p:spPr>
          <a:xfrm>
            <a:off x="969125" y="2876475"/>
            <a:ext cx="4221027" cy="2118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교육 중 팀 프로젝트 </a:t>
            </a:r>
            <a:r>
              <a:rPr lang="en-US" altLang="ko-KR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</a:t>
            </a: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회</a:t>
            </a:r>
            <a:endParaRPr lang="en-US" altLang="ko-KR" sz="2800" dirty="0">
              <a:solidFill>
                <a:srgbClr val="3C2672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+ </a:t>
            </a:r>
            <a:r>
              <a:rPr lang="ko-KR" altLang="en-US" sz="2800" dirty="0" err="1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고퀄리티</a:t>
            </a: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포트폴리오 제작</a:t>
            </a:r>
            <a:endParaRPr lang="en-US" altLang="ko-KR" sz="2800" dirty="0">
              <a:solidFill>
                <a:srgbClr val="3C2672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+ </a:t>
            </a: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개발</a:t>
            </a:r>
            <a:r>
              <a:rPr lang="en-US" altLang="ko-KR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/</a:t>
            </a: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아이디어 공모전 수상</a:t>
            </a:r>
            <a:endParaRPr lang="en-US" altLang="ko-KR" sz="2800" dirty="0">
              <a:solidFill>
                <a:srgbClr val="3C2672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+ </a:t>
            </a: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기업연계 프로젝트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6A6341-436C-1E7E-08C3-239948ED8CE7}"/>
              </a:ext>
            </a:extLst>
          </p:cNvPr>
          <p:cNvSpPr txBox="1"/>
          <p:nvPr/>
        </p:nvSpPr>
        <p:spPr>
          <a:xfrm>
            <a:off x="6132437" y="2876475"/>
            <a:ext cx="4769254" cy="16013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- </a:t>
            </a: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이력서</a:t>
            </a:r>
            <a:r>
              <a:rPr lang="en-US" altLang="ko-KR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, </a:t>
            </a: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자소서</a:t>
            </a:r>
            <a:r>
              <a:rPr lang="en-US" altLang="ko-KR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</a:t>
            </a: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특강</a:t>
            </a:r>
            <a:r>
              <a:rPr lang="en-US" altLang="ko-KR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/1:1</a:t>
            </a: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지도</a:t>
            </a:r>
            <a:endParaRPr lang="en-US" altLang="ko-KR" sz="2800" dirty="0">
              <a:solidFill>
                <a:srgbClr val="3C2672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- </a:t>
            </a: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현업 개발자</a:t>
            </a:r>
            <a:r>
              <a:rPr lang="en-US" altLang="ko-KR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/</a:t>
            </a: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관련직군 실무특강</a:t>
            </a:r>
            <a:endParaRPr lang="en-US" altLang="ko-KR" sz="2800" dirty="0">
              <a:solidFill>
                <a:srgbClr val="3C2672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-</a:t>
            </a: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모의면접 스킬 지도</a:t>
            </a:r>
            <a:endParaRPr lang="en-US" altLang="ko-KR" sz="2800" dirty="0">
              <a:solidFill>
                <a:srgbClr val="3C2672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pic>
        <p:nvPicPr>
          <p:cNvPr id="7" name="그래픽 6">
            <a:extLst>
              <a:ext uri="{FF2B5EF4-FFF2-40B4-BE49-F238E27FC236}">
                <a16:creationId xmlns:a16="http://schemas.microsoft.com/office/drawing/2014/main" id="{4266F6F2-6C49-1992-4F9F-B7271D6881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0050" y="5523830"/>
            <a:ext cx="3008480" cy="4324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EBE95E-C456-D59F-AFDC-D3545215607C}"/>
              </a:ext>
            </a:extLst>
          </p:cNvPr>
          <p:cNvSpPr txBox="1"/>
          <p:nvPr/>
        </p:nvSpPr>
        <p:spPr>
          <a:xfrm>
            <a:off x="969125" y="781472"/>
            <a:ext cx="7382149" cy="6350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+ </a:t>
            </a:r>
            <a:r>
              <a:rPr lang="ko-KR" altLang="en-US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프로젝트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진행 방법 및 </a:t>
            </a:r>
            <a:r>
              <a:rPr lang="ko-KR" altLang="en-US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취업역량강화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시스템</a:t>
            </a:r>
            <a:endParaRPr lang="en-US" altLang="ko-KR" sz="3200" dirty="0">
              <a:solidFill>
                <a:srgbClr val="9944C8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pic>
        <p:nvPicPr>
          <p:cNvPr id="9" name="Picture 4" descr="단독]삼성 전임 IP센터장, 삼성 상대 특허 소송 - 전자신문">
            <a:extLst>
              <a:ext uri="{FF2B5EF4-FFF2-40B4-BE49-F238E27FC236}">
                <a16:creationId xmlns:a16="http://schemas.microsoft.com/office/drawing/2014/main" id="{A47FE12A-8D4C-E66E-F827-5C2A23A06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354" y="4653812"/>
            <a:ext cx="1284094" cy="774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I/BI &lt; 회사소개 &lt; HOME">
            <a:extLst>
              <a:ext uri="{FF2B5EF4-FFF2-40B4-BE49-F238E27FC236}">
                <a16:creationId xmlns:a16="http://schemas.microsoft.com/office/drawing/2014/main" id="{AFD2C03A-04D8-2751-B131-8857459FD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127" y="4752452"/>
            <a:ext cx="1130517" cy="43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>
            <a:extLst>
              <a:ext uri="{FF2B5EF4-FFF2-40B4-BE49-F238E27FC236}">
                <a16:creationId xmlns:a16="http://schemas.microsoft.com/office/drawing/2014/main" id="{44919298-2C5A-91CC-F031-E3D1C9823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189" y="4843102"/>
            <a:ext cx="1036870" cy="34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카이스트 로고">
            <a:extLst>
              <a:ext uri="{FF2B5EF4-FFF2-40B4-BE49-F238E27FC236}">
                <a16:creationId xmlns:a16="http://schemas.microsoft.com/office/drawing/2014/main" id="{521E51D8-A57E-843D-DE1A-639F80AF0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472" y="5438535"/>
            <a:ext cx="1236212" cy="61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한양대학교">
            <a:extLst>
              <a:ext uri="{FF2B5EF4-FFF2-40B4-BE49-F238E27FC236}">
                <a16:creationId xmlns:a16="http://schemas.microsoft.com/office/drawing/2014/main" id="{523195EA-C28E-26D9-DE7D-A5E72F174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503" y="5403835"/>
            <a:ext cx="1276025" cy="59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430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FC4824-C7E3-3B74-998B-8BFBE5E16965}"/>
              </a:ext>
            </a:extLst>
          </p:cNvPr>
          <p:cNvSpPr txBox="1"/>
          <p:nvPr/>
        </p:nvSpPr>
        <p:spPr>
          <a:xfrm>
            <a:off x="969125" y="2180994"/>
            <a:ext cx="982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교육비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989FAF-6A3A-91C5-E12D-C5D4C3DED51A}"/>
              </a:ext>
            </a:extLst>
          </p:cNvPr>
          <p:cNvSpPr txBox="1"/>
          <p:nvPr/>
        </p:nvSpPr>
        <p:spPr>
          <a:xfrm>
            <a:off x="6205589" y="2180994"/>
            <a:ext cx="2002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지원내용</a:t>
            </a:r>
            <a:r>
              <a:rPr lang="en-US" altLang="ko-KR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(</a:t>
            </a:r>
            <a:r>
              <a:rPr lang="ko-KR" altLang="en-US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특전</a:t>
            </a:r>
            <a:r>
              <a:rPr lang="en-US" altLang="ko-KR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)</a:t>
            </a:r>
            <a:endParaRPr lang="ko-KR" altLang="en-US" sz="2400" u="sng" dirty="0">
              <a:solidFill>
                <a:srgbClr val="9944C8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9B65B4-C482-337B-1880-8FE922D8EC52}"/>
              </a:ext>
            </a:extLst>
          </p:cNvPr>
          <p:cNvSpPr txBox="1"/>
          <p:nvPr/>
        </p:nvSpPr>
        <p:spPr>
          <a:xfrm>
            <a:off x="969125" y="781472"/>
            <a:ext cx="4536819" cy="6350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Q. 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교육비는 </a:t>
            </a:r>
            <a:r>
              <a:rPr lang="en-US" altLang="ko-KR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‘</a:t>
            </a:r>
            <a:r>
              <a:rPr lang="ko-KR" altLang="en-US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얼마</a:t>
            </a:r>
            <a:r>
              <a:rPr lang="en-US" altLang="ko-KR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’ 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인가요</a:t>
            </a: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B8B6AF-D5ED-6627-062E-A490B0660161}"/>
              </a:ext>
            </a:extLst>
          </p:cNvPr>
          <p:cNvSpPr txBox="1"/>
          <p:nvPr/>
        </p:nvSpPr>
        <p:spPr>
          <a:xfrm>
            <a:off x="6205589" y="2691394"/>
            <a:ext cx="3908442" cy="2998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- 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매월 최대 </a:t>
            </a: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80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만원</a:t>
            </a:r>
            <a:endParaRPr lang="en-US" altLang="ko-KR" sz="3200" dirty="0">
              <a:solidFill>
                <a:srgbClr val="3C2672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- 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자격증 취득</a:t>
            </a:r>
            <a:endParaRPr lang="en-US" altLang="ko-KR" sz="3200" dirty="0">
              <a:solidFill>
                <a:srgbClr val="3C2672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- 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프로젝트 실습비</a:t>
            </a:r>
            <a:endParaRPr lang="en-US" altLang="ko-KR" sz="3200" dirty="0">
              <a:solidFill>
                <a:srgbClr val="3C2672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- 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공모전</a:t>
            </a: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/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경진대회</a:t>
            </a:r>
            <a:endParaRPr lang="en-US" altLang="ko-KR" sz="3200" dirty="0">
              <a:solidFill>
                <a:srgbClr val="3C2672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- 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취업역량강화 및 연계</a:t>
            </a:r>
            <a:endParaRPr lang="en-US" altLang="ko-KR" sz="3200" dirty="0">
              <a:solidFill>
                <a:srgbClr val="3C2672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C77788-327E-8156-ABB7-901BC2D01771}"/>
              </a:ext>
            </a:extLst>
          </p:cNvPr>
          <p:cNvSpPr txBox="1"/>
          <p:nvPr/>
        </p:nvSpPr>
        <p:spPr>
          <a:xfrm>
            <a:off x="969125" y="2655359"/>
            <a:ext cx="37305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전액무료</a:t>
            </a:r>
          </a:p>
        </p:txBody>
      </p:sp>
      <p:pic>
        <p:nvPicPr>
          <p:cNvPr id="5" name="그래픽 4">
            <a:extLst>
              <a:ext uri="{FF2B5EF4-FFF2-40B4-BE49-F238E27FC236}">
                <a16:creationId xmlns:a16="http://schemas.microsoft.com/office/drawing/2014/main" id="{E46AEC99-FB45-B546-6096-92CBC8597C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0050" y="5523830"/>
            <a:ext cx="3008480" cy="43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050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FC4824-C7E3-3B74-998B-8BFBE5E16965}"/>
              </a:ext>
            </a:extLst>
          </p:cNvPr>
          <p:cNvSpPr txBox="1"/>
          <p:nvPr/>
        </p:nvSpPr>
        <p:spPr>
          <a:xfrm>
            <a:off x="969125" y="2047148"/>
            <a:ext cx="17972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2022 </a:t>
            </a:r>
            <a:r>
              <a:rPr lang="ko-KR" altLang="en-US" sz="2400" u="sng" dirty="0" err="1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수료율</a:t>
            </a:r>
            <a:endParaRPr lang="ko-KR" altLang="en-US" sz="2400" u="sng" dirty="0">
              <a:solidFill>
                <a:srgbClr val="9944C8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4B156-CB3A-03D4-F63F-8D341A2747ED}"/>
              </a:ext>
            </a:extLst>
          </p:cNvPr>
          <p:cNvSpPr txBox="1"/>
          <p:nvPr/>
        </p:nvSpPr>
        <p:spPr>
          <a:xfrm>
            <a:off x="969125" y="2418486"/>
            <a:ext cx="291618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5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90</a:t>
            </a:r>
            <a:r>
              <a:rPr lang="en-US" altLang="ko-KR" sz="60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989FAF-6A3A-91C5-E12D-C5D4C3DED51A}"/>
              </a:ext>
            </a:extLst>
          </p:cNvPr>
          <p:cNvSpPr txBox="1"/>
          <p:nvPr/>
        </p:nvSpPr>
        <p:spPr>
          <a:xfrm>
            <a:off x="5775821" y="2047148"/>
            <a:ext cx="17972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2022 </a:t>
            </a:r>
            <a:r>
              <a:rPr lang="ko-KR" altLang="en-US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취업률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71090C-B7DF-AD60-49C4-D76B8704A0A2}"/>
              </a:ext>
            </a:extLst>
          </p:cNvPr>
          <p:cNvSpPr txBox="1"/>
          <p:nvPr/>
        </p:nvSpPr>
        <p:spPr>
          <a:xfrm>
            <a:off x="5748389" y="2418486"/>
            <a:ext cx="424667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5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86.7</a:t>
            </a:r>
            <a:r>
              <a:rPr lang="en-US" altLang="ko-KR" sz="60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%</a:t>
            </a:r>
            <a:endParaRPr lang="en-US" altLang="ko-KR" sz="11500" dirty="0">
              <a:solidFill>
                <a:srgbClr val="3C2672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9B65B4-C482-337B-1880-8FE922D8EC52}"/>
              </a:ext>
            </a:extLst>
          </p:cNvPr>
          <p:cNvSpPr txBox="1"/>
          <p:nvPr/>
        </p:nvSpPr>
        <p:spPr>
          <a:xfrm>
            <a:off x="969125" y="872912"/>
            <a:ext cx="67169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Q. </a:t>
            </a:r>
            <a:r>
              <a:rPr lang="ko-KR" altLang="en-US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코딩</a:t>
            </a:r>
            <a:r>
              <a:rPr lang="en-US" altLang="ko-KR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? </a:t>
            </a:r>
            <a:r>
              <a:rPr lang="ko-KR" altLang="en-US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인공지능</a:t>
            </a:r>
            <a:r>
              <a:rPr lang="en-US" altLang="ko-KR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? 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저도 할 수 있을까요</a:t>
            </a: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!</a:t>
            </a:r>
          </a:p>
        </p:txBody>
      </p:sp>
      <p:pic>
        <p:nvPicPr>
          <p:cNvPr id="2" name="그래픽 1">
            <a:extLst>
              <a:ext uri="{FF2B5EF4-FFF2-40B4-BE49-F238E27FC236}">
                <a16:creationId xmlns:a16="http://schemas.microsoft.com/office/drawing/2014/main" id="{683F32EA-B2BF-4C3C-3162-A3864FF4CD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0050" y="5523830"/>
            <a:ext cx="3008480" cy="4324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2F987D-8BB4-92F0-EB43-EE248C54947F}"/>
              </a:ext>
            </a:extLst>
          </p:cNvPr>
          <p:cNvSpPr txBox="1"/>
          <p:nvPr/>
        </p:nvSpPr>
        <p:spPr>
          <a:xfrm>
            <a:off x="969125" y="4244878"/>
            <a:ext cx="40479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u="sng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*표기된 취업</a:t>
            </a:r>
            <a:r>
              <a:rPr lang="en-US" altLang="ko-KR" sz="1600" u="sng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/</a:t>
            </a:r>
            <a:r>
              <a:rPr lang="ko-KR" altLang="en-US" sz="1600" u="sng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수료율은 </a:t>
            </a:r>
            <a:r>
              <a:rPr lang="en-US" altLang="ko-KR" sz="1600" u="sng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HRD-Net </a:t>
            </a:r>
            <a:r>
              <a:rPr lang="ko-KR" altLang="en-US" sz="1600" u="sng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훈련기관</a:t>
            </a:r>
            <a:endParaRPr lang="en-US" altLang="ko-KR" sz="1600" u="sng" dirty="0">
              <a:solidFill>
                <a:schemeClr val="bg1">
                  <a:lumMod val="50000"/>
                </a:schemeClr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r>
              <a:rPr lang="ko-KR" altLang="en-US" sz="1600" u="sng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정보의 </a:t>
            </a:r>
            <a:r>
              <a:rPr lang="en-US" altLang="ko-KR" sz="1600" u="sng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2022</a:t>
            </a:r>
            <a:r>
              <a:rPr lang="ko-KR" altLang="en-US" sz="1600" u="sng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년도 </a:t>
            </a:r>
            <a:r>
              <a:rPr lang="en-US" altLang="ko-KR" sz="1600" u="sng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14</a:t>
            </a:r>
            <a:r>
              <a:rPr lang="ko-KR" altLang="en-US" sz="1600" u="sng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개 과정 평균 취업률입니다</a:t>
            </a:r>
            <a:r>
              <a:rPr lang="en-US" altLang="ko-KR" sz="1600" u="sng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.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D410194F-15E5-B5F2-DD4B-4A2D3CD60F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4561" y="4244878"/>
            <a:ext cx="3638204" cy="17061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31938AB9-B9F0-4AA5-EF52-8C76005FD2E5}"/>
              </a:ext>
            </a:extLst>
          </p:cNvPr>
          <p:cNvSpPr/>
          <p:nvPr/>
        </p:nvSpPr>
        <p:spPr>
          <a:xfrm>
            <a:off x="6004561" y="4244878"/>
            <a:ext cx="3638204" cy="1706192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u="sng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보도자료 </a:t>
            </a:r>
            <a:r>
              <a:rPr lang="ko-KR" altLang="en-US" sz="1800" u="sng" dirty="0" err="1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보러가기</a:t>
            </a:r>
            <a:endParaRPr lang="en-US" altLang="ko-KR" sz="1800" u="sng" dirty="0">
              <a:solidFill>
                <a:schemeClr val="bg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790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FC4824-C7E3-3B74-998B-8BFBE5E16965}"/>
              </a:ext>
            </a:extLst>
          </p:cNvPr>
          <p:cNvSpPr txBox="1"/>
          <p:nvPr/>
        </p:nvSpPr>
        <p:spPr>
          <a:xfrm>
            <a:off x="969125" y="2047148"/>
            <a:ext cx="1856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비전공자 비율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4B156-CB3A-03D4-F63F-8D341A2747ED}"/>
              </a:ext>
            </a:extLst>
          </p:cNvPr>
          <p:cNvSpPr txBox="1"/>
          <p:nvPr/>
        </p:nvSpPr>
        <p:spPr>
          <a:xfrm>
            <a:off x="969125" y="2418486"/>
            <a:ext cx="274947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5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75</a:t>
            </a:r>
            <a:r>
              <a:rPr lang="en-US" altLang="ko-KR" sz="60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989FAF-6A3A-91C5-E12D-C5D4C3DED51A}"/>
              </a:ext>
            </a:extLst>
          </p:cNvPr>
          <p:cNvSpPr txBox="1"/>
          <p:nvPr/>
        </p:nvSpPr>
        <p:spPr>
          <a:xfrm>
            <a:off x="5775821" y="2047148"/>
            <a:ext cx="4107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전공 별 지원비율 </a:t>
            </a:r>
            <a:r>
              <a:rPr lang="en-US" altLang="ko-KR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(2022</a:t>
            </a:r>
            <a:r>
              <a:rPr lang="ko-KR" altLang="en-US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년 평균</a:t>
            </a:r>
            <a:r>
              <a:rPr lang="en-US" altLang="ko-KR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)</a:t>
            </a:r>
            <a:endParaRPr lang="ko-KR" altLang="en-US" sz="2400" u="sng" dirty="0">
              <a:solidFill>
                <a:srgbClr val="9944C8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9B65B4-C482-337B-1880-8FE922D8EC52}"/>
              </a:ext>
            </a:extLst>
          </p:cNvPr>
          <p:cNvSpPr txBox="1"/>
          <p:nvPr/>
        </p:nvSpPr>
        <p:spPr>
          <a:xfrm>
            <a:off x="969125" y="872912"/>
            <a:ext cx="67169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Q. </a:t>
            </a:r>
            <a:r>
              <a:rPr lang="ko-KR" altLang="en-US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코딩</a:t>
            </a:r>
            <a:r>
              <a:rPr lang="en-US" altLang="ko-KR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? </a:t>
            </a:r>
            <a:r>
              <a:rPr lang="ko-KR" altLang="en-US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인공지능</a:t>
            </a:r>
            <a:r>
              <a:rPr lang="en-US" altLang="ko-KR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? 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저도 할 수 있을까요</a:t>
            </a: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!</a:t>
            </a:r>
          </a:p>
        </p:txBody>
      </p:sp>
      <p:pic>
        <p:nvPicPr>
          <p:cNvPr id="2" name="그래픽 1">
            <a:extLst>
              <a:ext uri="{FF2B5EF4-FFF2-40B4-BE49-F238E27FC236}">
                <a16:creationId xmlns:a16="http://schemas.microsoft.com/office/drawing/2014/main" id="{683F32EA-B2BF-4C3C-3162-A3864FF4CD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0050" y="5523830"/>
            <a:ext cx="3008480" cy="43246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A882522-D3E3-7415-7583-CDAC9656E6DA}"/>
              </a:ext>
            </a:extLst>
          </p:cNvPr>
          <p:cNvSpPr txBox="1"/>
          <p:nvPr/>
        </p:nvSpPr>
        <p:spPr>
          <a:xfrm>
            <a:off x="7221355" y="3003082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B1B1CF-9FBD-3CB8-B5F9-5FDF9FC58C84}"/>
              </a:ext>
            </a:extLst>
          </p:cNvPr>
          <p:cNvSpPr txBox="1"/>
          <p:nvPr/>
        </p:nvSpPr>
        <p:spPr>
          <a:xfrm>
            <a:off x="5775821" y="2621644"/>
            <a:ext cx="4251485" cy="2998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- 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인문</a:t>
            </a: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/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사회  </a:t>
            </a:r>
            <a:r>
              <a:rPr lang="en-US" altLang="ko-KR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32%</a:t>
            </a:r>
          </a:p>
          <a:p>
            <a:pPr>
              <a:lnSpc>
                <a:spcPct val="120000"/>
              </a:lnSpc>
            </a:pP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- 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예체능  </a:t>
            </a:r>
            <a:r>
              <a:rPr lang="en-US" altLang="ko-KR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21%</a:t>
            </a:r>
          </a:p>
          <a:p>
            <a:pPr>
              <a:lnSpc>
                <a:spcPct val="120000"/>
              </a:lnSpc>
            </a:pP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- 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자연 </a:t>
            </a: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(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과학</a:t>
            </a: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, 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수학</a:t>
            </a: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)  </a:t>
            </a:r>
            <a:r>
              <a:rPr lang="en-US" altLang="ko-KR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4%</a:t>
            </a:r>
          </a:p>
          <a:p>
            <a:pPr>
              <a:lnSpc>
                <a:spcPct val="120000"/>
              </a:lnSpc>
            </a:pP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- 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공학 </a:t>
            </a: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(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전자</a:t>
            </a: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, 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기계</a:t>
            </a: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)  </a:t>
            </a:r>
            <a:r>
              <a:rPr lang="en-US" altLang="ko-KR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18%</a:t>
            </a:r>
          </a:p>
          <a:p>
            <a:pPr>
              <a:lnSpc>
                <a:spcPct val="120000"/>
              </a:lnSpc>
            </a:pP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- 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컴퓨터</a:t>
            </a: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/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정보통신  </a:t>
            </a:r>
            <a:r>
              <a:rPr lang="en-US" altLang="ko-KR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25%</a:t>
            </a:r>
          </a:p>
        </p:txBody>
      </p:sp>
    </p:spTree>
    <p:extLst>
      <p:ext uri="{BB962C8B-B14F-4D97-AF65-F5344CB8AC3E}">
        <p14:creationId xmlns:p14="http://schemas.microsoft.com/office/powerpoint/2010/main" val="1941940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FC4824-C7E3-3B74-998B-8BFBE5E16965}"/>
              </a:ext>
            </a:extLst>
          </p:cNvPr>
          <p:cNvSpPr txBox="1"/>
          <p:nvPr/>
        </p:nvSpPr>
        <p:spPr>
          <a:xfrm>
            <a:off x="969125" y="2092090"/>
            <a:ext cx="3456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IT/SW</a:t>
            </a:r>
            <a:r>
              <a:rPr lang="ko-KR" altLang="en-US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분야 </a:t>
            </a:r>
            <a:r>
              <a:rPr lang="en-US" altLang="ko-KR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1</a:t>
            </a:r>
            <a:r>
              <a:rPr lang="ko-KR" altLang="en-US" sz="2400" u="sng" dirty="0" err="1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년차</a:t>
            </a:r>
            <a:r>
              <a:rPr lang="ko-KR" altLang="en-US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평균연봉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4B156-CB3A-03D4-F63F-8D341A2747ED}"/>
              </a:ext>
            </a:extLst>
          </p:cNvPr>
          <p:cNvSpPr txBox="1"/>
          <p:nvPr/>
        </p:nvSpPr>
        <p:spPr>
          <a:xfrm>
            <a:off x="969125" y="2463428"/>
            <a:ext cx="432362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6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3,411</a:t>
            </a:r>
            <a:r>
              <a:rPr lang="ko-KR" altLang="en-US" sz="40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만원</a:t>
            </a:r>
            <a:endParaRPr lang="en-US" altLang="ko-KR" sz="9600" dirty="0">
              <a:solidFill>
                <a:srgbClr val="3C2672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9B65B4-C482-337B-1880-8FE922D8EC52}"/>
              </a:ext>
            </a:extLst>
          </p:cNvPr>
          <p:cNvSpPr txBox="1"/>
          <p:nvPr/>
        </p:nvSpPr>
        <p:spPr>
          <a:xfrm>
            <a:off x="969125" y="872912"/>
            <a:ext cx="38635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Q. </a:t>
            </a:r>
            <a:r>
              <a:rPr lang="ko-KR" altLang="en-US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어디로 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취업하나요</a:t>
            </a: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?</a:t>
            </a:r>
          </a:p>
        </p:txBody>
      </p:sp>
      <p:pic>
        <p:nvPicPr>
          <p:cNvPr id="2" name="그래픽 1">
            <a:extLst>
              <a:ext uri="{FF2B5EF4-FFF2-40B4-BE49-F238E27FC236}">
                <a16:creationId xmlns:a16="http://schemas.microsoft.com/office/drawing/2014/main" id="{13BF0170-381C-79F8-0267-681522D380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0050" y="5498427"/>
            <a:ext cx="3008480" cy="4324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42F1534-D5CB-CA6B-5DB9-BDA843FFC1EB}"/>
              </a:ext>
            </a:extLst>
          </p:cNvPr>
          <p:cNvSpPr txBox="1"/>
          <p:nvPr/>
        </p:nvSpPr>
        <p:spPr>
          <a:xfrm>
            <a:off x="6122911" y="2092090"/>
            <a:ext cx="2710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IT/SW</a:t>
            </a:r>
            <a:r>
              <a:rPr lang="ko-KR" altLang="en-US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분야 평균연봉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FAA363-6143-E815-6812-5BC0C8FB9AD7}"/>
              </a:ext>
            </a:extLst>
          </p:cNvPr>
          <p:cNvSpPr txBox="1"/>
          <p:nvPr/>
        </p:nvSpPr>
        <p:spPr>
          <a:xfrm>
            <a:off x="6149394" y="2463428"/>
            <a:ext cx="463139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6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4,629</a:t>
            </a:r>
            <a:r>
              <a:rPr lang="ko-KR" altLang="en-US" sz="40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만원</a:t>
            </a:r>
            <a:endParaRPr lang="en-US" altLang="ko-KR" sz="9600" dirty="0">
              <a:solidFill>
                <a:srgbClr val="3C2672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3F5597-A1F6-D33E-D03B-7EF429ECFFED}"/>
              </a:ext>
            </a:extLst>
          </p:cNvPr>
          <p:cNvSpPr txBox="1"/>
          <p:nvPr/>
        </p:nvSpPr>
        <p:spPr>
          <a:xfrm>
            <a:off x="969125" y="4244878"/>
            <a:ext cx="39036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u="sng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*</a:t>
            </a:r>
            <a:r>
              <a:rPr lang="en-US" altLang="ko-KR" sz="1600" u="sng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ko-KR" altLang="en-US" sz="1600" u="sng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출처 </a:t>
            </a:r>
            <a:r>
              <a:rPr lang="en-US" altLang="ko-KR" sz="1600" u="sng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: </a:t>
            </a:r>
            <a:r>
              <a:rPr lang="ko-KR" altLang="en-US" sz="1600" u="sng" dirty="0" err="1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잡플래닛</a:t>
            </a:r>
            <a:r>
              <a:rPr lang="en-US" altLang="ko-KR" sz="1600" u="sng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, 2022</a:t>
            </a:r>
            <a:r>
              <a:rPr lang="ko-KR" altLang="en-US" sz="1600" u="sng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년도 직군 별 평균연봉</a:t>
            </a:r>
            <a:endParaRPr lang="en-US" altLang="ko-KR" sz="1600" u="sng" dirty="0">
              <a:solidFill>
                <a:schemeClr val="bg1">
                  <a:lumMod val="50000"/>
                </a:schemeClr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1616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66B58E73-E598-987A-C573-82C0DE4BEF8B}"/>
              </a:ext>
            </a:extLst>
          </p:cNvPr>
          <p:cNvGrpSpPr/>
          <p:nvPr/>
        </p:nvGrpSpPr>
        <p:grpSpPr>
          <a:xfrm>
            <a:off x="969125" y="2092090"/>
            <a:ext cx="3717684" cy="1940998"/>
            <a:chOff x="969125" y="2312226"/>
            <a:chExt cx="3717684" cy="194099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4FC4824-C7E3-3B74-998B-8BFBE5E16965}"/>
                </a:ext>
              </a:extLst>
            </p:cNvPr>
            <p:cNvSpPr txBox="1"/>
            <p:nvPr/>
          </p:nvSpPr>
          <p:spPr>
            <a:xfrm>
              <a:off x="969125" y="2312226"/>
              <a:ext cx="305243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u="sng" dirty="0">
                  <a:solidFill>
                    <a:srgbClr val="9944C8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IT/SW</a:t>
              </a:r>
              <a:r>
                <a:rPr lang="ko-KR" altLang="en-US" sz="2400" u="sng" dirty="0">
                  <a:solidFill>
                    <a:srgbClr val="9944C8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분야 협약기업 수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744B156-CB3A-03D4-F63F-8D341A2747ED}"/>
                </a:ext>
              </a:extLst>
            </p:cNvPr>
            <p:cNvSpPr txBox="1"/>
            <p:nvPr/>
          </p:nvSpPr>
          <p:spPr>
            <a:xfrm>
              <a:off x="969125" y="2683564"/>
              <a:ext cx="3717684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9600" dirty="0">
                  <a:solidFill>
                    <a:srgbClr val="3C2672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300</a:t>
              </a:r>
              <a:r>
                <a:rPr lang="ko-KR" altLang="en-US" sz="5400" dirty="0">
                  <a:solidFill>
                    <a:srgbClr val="3C2672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개</a:t>
              </a:r>
              <a:r>
                <a:rPr lang="en-US" altLang="ko-KR" sz="5400" dirty="0">
                  <a:solidFill>
                    <a:srgbClr val="3C2672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~</a:t>
              </a:r>
              <a:endParaRPr lang="en-US" altLang="ko-KR" sz="96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79B65B4-C482-337B-1880-8FE922D8EC52}"/>
              </a:ext>
            </a:extLst>
          </p:cNvPr>
          <p:cNvSpPr txBox="1"/>
          <p:nvPr/>
        </p:nvSpPr>
        <p:spPr>
          <a:xfrm>
            <a:off x="969125" y="872912"/>
            <a:ext cx="38635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Q. </a:t>
            </a:r>
            <a:r>
              <a:rPr lang="ko-KR" altLang="en-US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어디로 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취업하나요</a:t>
            </a: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?</a:t>
            </a:r>
          </a:p>
        </p:txBody>
      </p:sp>
      <p:pic>
        <p:nvPicPr>
          <p:cNvPr id="2" name="그래픽 1">
            <a:extLst>
              <a:ext uri="{FF2B5EF4-FFF2-40B4-BE49-F238E27FC236}">
                <a16:creationId xmlns:a16="http://schemas.microsoft.com/office/drawing/2014/main" id="{13BF0170-381C-79F8-0267-681522D380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0050" y="5498427"/>
            <a:ext cx="3008480" cy="4324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42F1534-D5CB-CA6B-5DB9-BDA843FFC1EB}"/>
              </a:ext>
            </a:extLst>
          </p:cNvPr>
          <p:cNvSpPr txBox="1"/>
          <p:nvPr/>
        </p:nvSpPr>
        <p:spPr>
          <a:xfrm>
            <a:off x="5266262" y="2092090"/>
            <a:ext cx="2730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역대 수료생 취업기업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DA0FA497-25D0-D876-861D-A98D6C28677F}"/>
              </a:ext>
            </a:extLst>
          </p:cNvPr>
          <p:cNvGrpSpPr/>
          <p:nvPr/>
        </p:nvGrpSpPr>
        <p:grpSpPr>
          <a:xfrm>
            <a:off x="5057270" y="2729466"/>
            <a:ext cx="5943073" cy="3103443"/>
            <a:chOff x="5117655" y="2729466"/>
            <a:chExt cx="6631521" cy="3462947"/>
          </a:xfrm>
        </p:grpSpPr>
        <p:pic>
          <p:nvPicPr>
            <p:cNvPr id="121" name="그림 120">
              <a:extLst>
                <a:ext uri="{FF2B5EF4-FFF2-40B4-BE49-F238E27FC236}">
                  <a16:creationId xmlns:a16="http://schemas.microsoft.com/office/drawing/2014/main" id="{21E1C2AC-8E1D-6733-EFF7-85F439C4DA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60764"/>
            <a:stretch/>
          </p:blipFill>
          <p:spPr>
            <a:xfrm>
              <a:off x="5117655" y="3740385"/>
              <a:ext cx="6631521" cy="868052"/>
            </a:xfrm>
            <a:prstGeom prst="rect">
              <a:avLst/>
            </a:prstGeom>
          </p:spPr>
        </p:pic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B2FFFD11-5A8E-C8E5-4A12-46883ECE2F7A}"/>
                </a:ext>
              </a:extLst>
            </p:cNvPr>
            <p:cNvGrpSpPr/>
            <p:nvPr/>
          </p:nvGrpSpPr>
          <p:grpSpPr>
            <a:xfrm>
              <a:off x="5472001" y="4608436"/>
              <a:ext cx="6035638" cy="1583977"/>
              <a:chOff x="5635773" y="5708102"/>
              <a:chExt cx="5922829" cy="1554372"/>
            </a:xfrm>
          </p:grpSpPr>
          <p:pic>
            <p:nvPicPr>
              <p:cNvPr id="122" name="그림 121">
                <a:extLst>
                  <a:ext uri="{FF2B5EF4-FFF2-40B4-BE49-F238E27FC236}">
                    <a16:creationId xmlns:a16="http://schemas.microsoft.com/office/drawing/2014/main" id="{0F0ED4FC-B84F-D141-76A5-2E18A0AB42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0816" y="5769245"/>
                <a:ext cx="957615" cy="207354"/>
              </a:xfrm>
              <a:prstGeom prst="rect">
                <a:avLst/>
              </a:prstGeom>
            </p:spPr>
          </p:pic>
          <p:pic>
            <p:nvPicPr>
              <p:cNvPr id="124" name="그림 123">
                <a:extLst>
                  <a:ext uri="{FF2B5EF4-FFF2-40B4-BE49-F238E27FC236}">
                    <a16:creationId xmlns:a16="http://schemas.microsoft.com/office/drawing/2014/main" id="{357CDE99-0CB6-C161-B9C9-C857BE9914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81551" y="5769606"/>
                <a:ext cx="785507" cy="225713"/>
              </a:xfrm>
              <a:prstGeom prst="rect">
                <a:avLst/>
              </a:prstGeom>
            </p:spPr>
          </p:pic>
          <p:pic>
            <p:nvPicPr>
              <p:cNvPr id="125" name="그림 124">
                <a:extLst>
                  <a:ext uri="{FF2B5EF4-FFF2-40B4-BE49-F238E27FC236}">
                    <a16:creationId xmlns:a16="http://schemas.microsoft.com/office/drawing/2014/main" id="{AC5982F1-9A78-CE64-9D9E-9353CC5F9C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34428" y="5778387"/>
                <a:ext cx="760222" cy="216717"/>
              </a:xfrm>
              <a:prstGeom prst="rect">
                <a:avLst/>
              </a:prstGeom>
            </p:spPr>
          </p:pic>
          <p:pic>
            <p:nvPicPr>
              <p:cNvPr id="127" name="그림 126">
                <a:extLst>
                  <a:ext uri="{FF2B5EF4-FFF2-40B4-BE49-F238E27FC236}">
                    <a16:creationId xmlns:a16="http://schemas.microsoft.com/office/drawing/2014/main" id="{D5744AF4-EEE7-C1D8-AB7D-2F289C59FF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58938" y="5708102"/>
                <a:ext cx="899664" cy="278866"/>
              </a:xfrm>
              <a:prstGeom prst="rect">
                <a:avLst/>
              </a:prstGeom>
            </p:spPr>
          </p:pic>
          <p:pic>
            <p:nvPicPr>
              <p:cNvPr id="131" name="그림 130">
                <a:extLst>
                  <a:ext uri="{FF2B5EF4-FFF2-40B4-BE49-F238E27FC236}">
                    <a16:creationId xmlns:a16="http://schemas.microsoft.com/office/drawing/2014/main" id="{2193567C-611D-CC2A-8666-F56D22CC3F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43148" y="6503602"/>
                <a:ext cx="539715" cy="369133"/>
              </a:xfrm>
              <a:prstGeom prst="rect">
                <a:avLst/>
              </a:prstGeom>
            </p:spPr>
          </p:pic>
          <p:pic>
            <p:nvPicPr>
              <p:cNvPr id="132" name="그림 131">
                <a:extLst>
                  <a:ext uri="{FF2B5EF4-FFF2-40B4-BE49-F238E27FC236}">
                    <a16:creationId xmlns:a16="http://schemas.microsoft.com/office/drawing/2014/main" id="{F783BB78-67EF-67EB-BFA0-DC030F29D3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45642" y="6610168"/>
                <a:ext cx="837000" cy="198163"/>
              </a:xfrm>
              <a:prstGeom prst="rect">
                <a:avLst/>
              </a:prstGeom>
            </p:spPr>
          </p:pic>
          <p:pic>
            <p:nvPicPr>
              <p:cNvPr id="133" name="그림 132">
                <a:extLst>
                  <a:ext uri="{FF2B5EF4-FFF2-40B4-BE49-F238E27FC236}">
                    <a16:creationId xmlns:a16="http://schemas.microsoft.com/office/drawing/2014/main" id="{DB4ABBA4-D1CC-3CB1-8F91-51430094EB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75672" y="6599264"/>
                <a:ext cx="732611" cy="198163"/>
              </a:xfrm>
              <a:prstGeom prst="rect">
                <a:avLst/>
              </a:prstGeom>
            </p:spPr>
          </p:pic>
          <p:pic>
            <p:nvPicPr>
              <p:cNvPr id="134" name="그림 133">
                <a:extLst>
                  <a:ext uri="{FF2B5EF4-FFF2-40B4-BE49-F238E27FC236}">
                    <a16:creationId xmlns:a16="http://schemas.microsoft.com/office/drawing/2014/main" id="{3725032C-692F-9F2B-6B1E-3CF950526D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81310" y="6608164"/>
                <a:ext cx="780258" cy="198163"/>
              </a:xfrm>
              <a:prstGeom prst="rect">
                <a:avLst/>
              </a:prstGeom>
            </p:spPr>
          </p:pic>
          <p:pic>
            <p:nvPicPr>
              <p:cNvPr id="136" name="그림 135">
                <a:extLst>
                  <a:ext uri="{FF2B5EF4-FFF2-40B4-BE49-F238E27FC236}">
                    <a16:creationId xmlns:a16="http://schemas.microsoft.com/office/drawing/2014/main" id="{EAA6D3F5-9F5B-641D-30D5-B700F4DC9E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54266" y="6578500"/>
                <a:ext cx="924347" cy="239408"/>
              </a:xfrm>
              <a:prstGeom prst="rect">
                <a:avLst/>
              </a:prstGeom>
            </p:spPr>
          </p:pic>
          <p:pic>
            <p:nvPicPr>
              <p:cNvPr id="137" name="그림 136">
                <a:extLst>
                  <a:ext uri="{FF2B5EF4-FFF2-40B4-BE49-F238E27FC236}">
                    <a16:creationId xmlns:a16="http://schemas.microsoft.com/office/drawing/2014/main" id="{F17EABE3-E415-A741-C2BD-9ADD7D6C63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23571" y="6587542"/>
                <a:ext cx="642322" cy="239408"/>
              </a:xfrm>
              <a:prstGeom prst="rect">
                <a:avLst/>
              </a:prstGeom>
            </p:spPr>
          </p:pic>
          <p:pic>
            <p:nvPicPr>
              <p:cNvPr id="138" name="그림 137">
                <a:extLst>
                  <a:ext uri="{FF2B5EF4-FFF2-40B4-BE49-F238E27FC236}">
                    <a16:creationId xmlns:a16="http://schemas.microsoft.com/office/drawing/2014/main" id="{9B0606BE-CC36-E9CD-7452-4B7C074484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35773" y="7025500"/>
                <a:ext cx="634835" cy="207756"/>
              </a:xfrm>
              <a:prstGeom prst="rect">
                <a:avLst/>
              </a:prstGeom>
            </p:spPr>
          </p:pic>
          <p:pic>
            <p:nvPicPr>
              <p:cNvPr id="139" name="그림 138">
                <a:extLst>
                  <a:ext uri="{FF2B5EF4-FFF2-40B4-BE49-F238E27FC236}">
                    <a16:creationId xmlns:a16="http://schemas.microsoft.com/office/drawing/2014/main" id="{D902F5A5-4921-6621-316A-78072F08E1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00560" y="6964471"/>
                <a:ext cx="673571" cy="298003"/>
              </a:xfrm>
              <a:prstGeom prst="rect">
                <a:avLst/>
              </a:prstGeom>
            </p:spPr>
          </p:pic>
          <p:pic>
            <p:nvPicPr>
              <p:cNvPr id="140" name="그림 139">
                <a:extLst>
                  <a:ext uri="{FF2B5EF4-FFF2-40B4-BE49-F238E27FC236}">
                    <a16:creationId xmlns:a16="http://schemas.microsoft.com/office/drawing/2014/main" id="{844705FA-65D1-9106-B7A3-F2B6EE8F9A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89774" y="6960210"/>
                <a:ext cx="766217" cy="249318"/>
              </a:xfrm>
              <a:prstGeom prst="rect">
                <a:avLst/>
              </a:prstGeom>
            </p:spPr>
          </p:pic>
          <p:pic>
            <p:nvPicPr>
              <p:cNvPr id="141" name="그림 140">
                <a:extLst>
                  <a:ext uri="{FF2B5EF4-FFF2-40B4-BE49-F238E27FC236}">
                    <a16:creationId xmlns:a16="http://schemas.microsoft.com/office/drawing/2014/main" id="{08763178-F379-C3AC-0BAC-1C9973422A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33741" y="7007441"/>
                <a:ext cx="841699" cy="206310"/>
              </a:xfrm>
              <a:prstGeom prst="rect">
                <a:avLst/>
              </a:prstGeom>
            </p:spPr>
          </p:pic>
          <p:pic>
            <p:nvPicPr>
              <p:cNvPr id="143" name="그림 142">
                <a:extLst>
                  <a:ext uri="{FF2B5EF4-FFF2-40B4-BE49-F238E27FC236}">
                    <a16:creationId xmlns:a16="http://schemas.microsoft.com/office/drawing/2014/main" id="{EB9BF90A-2E58-F9D9-B112-FBB89FE1F7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86928" y="6937605"/>
                <a:ext cx="450771" cy="298003"/>
              </a:xfrm>
              <a:prstGeom prst="rect">
                <a:avLst/>
              </a:prstGeom>
            </p:spPr>
          </p:pic>
          <p:pic>
            <p:nvPicPr>
              <p:cNvPr id="144" name="그림 143">
                <a:extLst>
                  <a:ext uri="{FF2B5EF4-FFF2-40B4-BE49-F238E27FC236}">
                    <a16:creationId xmlns:a16="http://schemas.microsoft.com/office/drawing/2014/main" id="{32A5D4BF-C4A9-2FE4-73D4-9797DEA371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41834" y="6948656"/>
                <a:ext cx="477362" cy="312403"/>
              </a:xfrm>
              <a:prstGeom prst="rect">
                <a:avLst/>
              </a:prstGeom>
            </p:spPr>
          </p:pic>
          <p:pic>
            <p:nvPicPr>
              <p:cNvPr id="153" name="그림 152">
                <a:extLst>
                  <a:ext uri="{FF2B5EF4-FFF2-40B4-BE49-F238E27FC236}">
                    <a16:creationId xmlns:a16="http://schemas.microsoft.com/office/drawing/2014/main" id="{791DA77D-FFC5-34D0-9685-E9E702757E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46411" y="5782420"/>
                <a:ext cx="976907" cy="206035"/>
              </a:xfrm>
              <a:prstGeom prst="rect">
                <a:avLst/>
              </a:prstGeom>
            </p:spPr>
          </p:pic>
          <p:pic>
            <p:nvPicPr>
              <p:cNvPr id="167" name="그림 166">
                <a:extLst>
                  <a:ext uri="{FF2B5EF4-FFF2-40B4-BE49-F238E27FC236}">
                    <a16:creationId xmlns:a16="http://schemas.microsoft.com/office/drawing/2014/main" id="{D9EA0B4D-A854-AE69-0900-9017C5E56F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95002" y="6079987"/>
                <a:ext cx="650839" cy="335281"/>
              </a:xfrm>
              <a:prstGeom prst="rect">
                <a:avLst/>
              </a:prstGeom>
            </p:spPr>
          </p:pic>
          <p:pic>
            <p:nvPicPr>
              <p:cNvPr id="168" name="그림 167">
                <a:extLst>
                  <a:ext uri="{FF2B5EF4-FFF2-40B4-BE49-F238E27FC236}">
                    <a16:creationId xmlns:a16="http://schemas.microsoft.com/office/drawing/2014/main" id="{37C85347-3207-476F-FB66-FAAC109CE1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58373" y="6188357"/>
                <a:ext cx="657045" cy="172235"/>
              </a:xfrm>
              <a:prstGeom prst="rect">
                <a:avLst/>
              </a:prstGeom>
            </p:spPr>
          </p:pic>
          <p:pic>
            <p:nvPicPr>
              <p:cNvPr id="169" name="그림 168">
                <a:extLst>
                  <a:ext uri="{FF2B5EF4-FFF2-40B4-BE49-F238E27FC236}">
                    <a16:creationId xmlns:a16="http://schemas.microsoft.com/office/drawing/2014/main" id="{42BAC646-FB4F-6C00-B631-805A874A16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45775" y="6139553"/>
                <a:ext cx="587441" cy="289059"/>
              </a:xfrm>
              <a:prstGeom prst="rect">
                <a:avLst/>
              </a:prstGeom>
            </p:spPr>
          </p:pic>
          <p:pic>
            <p:nvPicPr>
              <p:cNvPr id="170" name="그림 169">
                <a:extLst>
                  <a:ext uri="{FF2B5EF4-FFF2-40B4-BE49-F238E27FC236}">
                    <a16:creationId xmlns:a16="http://schemas.microsoft.com/office/drawing/2014/main" id="{C5CEBE17-017B-E123-582D-B6EE523D27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85818" y="6100292"/>
                <a:ext cx="474382" cy="321902"/>
              </a:xfrm>
              <a:prstGeom prst="rect">
                <a:avLst/>
              </a:prstGeom>
            </p:spPr>
          </p:pic>
          <p:pic>
            <p:nvPicPr>
              <p:cNvPr id="171" name="그림 170">
                <a:extLst>
                  <a:ext uri="{FF2B5EF4-FFF2-40B4-BE49-F238E27FC236}">
                    <a16:creationId xmlns:a16="http://schemas.microsoft.com/office/drawing/2014/main" id="{BB31ADFA-A12E-9D93-CC66-19C2341899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47384" y="6159988"/>
                <a:ext cx="780368" cy="207370"/>
              </a:xfrm>
              <a:prstGeom prst="rect">
                <a:avLst/>
              </a:prstGeom>
            </p:spPr>
          </p:pic>
          <p:pic>
            <p:nvPicPr>
              <p:cNvPr id="172" name="그림 171">
                <a:extLst>
                  <a:ext uri="{FF2B5EF4-FFF2-40B4-BE49-F238E27FC236}">
                    <a16:creationId xmlns:a16="http://schemas.microsoft.com/office/drawing/2014/main" id="{88D48C44-E3D4-EC57-791D-A68F43C212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61667" y="6186978"/>
                <a:ext cx="1019464" cy="224525"/>
              </a:xfrm>
              <a:prstGeom prst="rect">
                <a:avLst/>
              </a:prstGeom>
            </p:spPr>
          </p:pic>
        </p:grpSp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9600F479-BBCF-8A6B-8A85-D64DB71412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9"/>
            <a:srcRect r="34711"/>
            <a:stretch/>
          </p:blipFill>
          <p:spPr>
            <a:xfrm>
              <a:off x="5263363" y="2729466"/>
              <a:ext cx="6173620" cy="526089"/>
            </a:xfrm>
            <a:prstGeom prst="rect">
              <a:avLst/>
            </a:prstGeom>
          </p:spPr>
        </p:pic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E51E03AC-0FFA-E3AA-9BE0-F5C51054B267}"/>
                </a:ext>
              </a:extLst>
            </p:cNvPr>
            <p:cNvGrpSpPr/>
            <p:nvPr/>
          </p:nvGrpSpPr>
          <p:grpSpPr>
            <a:xfrm>
              <a:off x="5345923" y="3174068"/>
              <a:ext cx="6403253" cy="524427"/>
              <a:chOff x="5345923" y="3174068"/>
              <a:chExt cx="6403253" cy="524427"/>
            </a:xfrm>
          </p:grpSpPr>
          <p:pic>
            <p:nvPicPr>
              <p:cNvPr id="9" name="그림 8">
                <a:extLst>
                  <a:ext uri="{FF2B5EF4-FFF2-40B4-BE49-F238E27FC236}">
                    <a16:creationId xmlns:a16="http://schemas.microsoft.com/office/drawing/2014/main" id="{ECBB10A0-5242-CAB5-F462-34F77A1ED5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345923" y="3275279"/>
                <a:ext cx="3254384" cy="423216"/>
              </a:xfrm>
              <a:prstGeom prst="rect">
                <a:avLst/>
              </a:prstGeom>
            </p:spPr>
          </p:pic>
          <p:pic>
            <p:nvPicPr>
              <p:cNvPr id="12" name="그림 11">
                <a:extLst>
                  <a:ext uri="{FF2B5EF4-FFF2-40B4-BE49-F238E27FC236}">
                    <a16:creationId xmlns:a16="http://schemas.microsoft.com/office/drawing/2014/main" id="{758F503F-B6FF-865C-45EA-C6DFC7071CB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1"/>
              <a:srcRect t="-15420" r="27882"/>
              <a:stretch/>
            </p:blipFill>
            <p:spPr>
              <a:xfrm>
                <a:off x="8600307" y="3174068"/>
                <a:ext cx="3148869" cy="50395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052193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FC4824-C7E3-3B74-998B-8BFBE5E16965}"/>
              </a:ext>
            </a:extLst>
          </p:cNvPr>
          <p:cNvSpPr txBox="1"/>
          <p:nvPr/>
        </p:nvSpPr>
        <p:spPr>
          <a:xfrm>
            <a:off x="969125" y="2232442"/>
            <a:ext cx="1249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지원자격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989FAF-6A3A-91C5-E12D-C5D4C3DED51A}"/>
              </a:ext>
            </a:extLst>
          </p:cNvPr>
          <p:cNvSpPr txBox="1"/>
          <p:nvPr/>
        </p:nvSpPr>
        <p:spPr>
          <a:xfrm>
            <a:off x="6132437" y="2232442"/>
            <a:ext cx="29626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수료 후 진로</a:t>
            </a:r>
            <a:r>
              <a:rPr lang="en-US" altLang="ko-KR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, </a:t>
            </a:r>
            <a:r>
              <a:rPr lang="ko-KR" altLang="en-US" sz="2400" u="sng" dirty="0">
                <a:solidFill>
                  <a:srgbClr val="9944C8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진출 분야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9B65B4-C482-337B-1880-8FE922D8EC52}"/>
              </a:ext>
            </a:extLst>
          </p:cNvPr>
          <p:cNvSpPr txBox="1"/>
          <p:nvPr/>
        </p:nvSpPr>
        <p:spPr>
          <a:xfrm>
            <a:off x="969125" y="781472"/>
            <a:ext cx="5165197" cy="6350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+ </a:t>
            </a:r>
            <a:r>
              <a:rPr lang="ko-KR" altLang="en-US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지원자격</a:t>
            </a:r>
            <a:r>
              <a:rPr lang="ko-KR" altLang="en-US" sz="32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과 수료 후 </a:t>
            </a:r>
            <a:r>
              <a:rPr lang="ko-KR" altLang="en-US" sz="32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진로 방향</a:t>
            </a:r>
            <a:endParaRPr lang="en-US" altLang="ko-KR" sz="3200" dirty="0">
              <a:solidFill>
                <a:srgbClr val="9944C8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446616-493E-9605-530D-B3E5CB89A4B7}"/>
              </a:ext>
            </a:extLst>
          </p:cNvPr>
          <p:cNvSpPr txBox="1"/>
          <p:nvPr/>
        </p:nvSpPr>
        <p:spPr>
          <a:xfrm>
            <a:off x="969125" y="2825138"/>
            <a:ext cx="4474302" cy="16013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재학생</a:t>
            </a:r>
            <a:r>
              <a:rPr lang="en-US" altLang="ko-KR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(2~4</a:t>
            </a: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학년</a:t>
            </a:r>
            <a:r>
              <a:rPr lang="en-US" altLang="ko-KR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), </a:t>
            </a: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휴학</a:t>
            </a:r>
            <a:r>
              <a:rPr lang="en-US" altLang="ko-KR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, </a:t>
            </a: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유예</a:t>
            </a:r>
            <a:endParaRPr lang="en-US" altLang="ko-KR" sz="2800" dirty="0">
              <a:solidFill>
                <a:srgbClr val="3C2672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고등학교 졸업</a:t>
            </a:r>
            <a:r>
              <a:rPr lang="en-US" altLang="ko-KR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, </a:t>
            </a:r>
            <a:r>
              <a:rPr lang="ko-KR" altLang="en-US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대학</a:t>
            </a:r>
            <a:r>
              <a:rPr lang="en-US" altLang="ko-KR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(</a:t>
            </a:r>
            <a:r>
              <a:rPr lang="ko-KR" altLang="en-US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원</a:t>
            </a:r>
            <a:r>
              <a:rPr lang="en-US" altLang="ko-KR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) </a:t>
            </a:r>
            <a:r>
              <a:rPr lang="ko-KR" altLang="en-US" sz="2800" dirty="0">
                <a:solidFill>
                  <a:srgbClr val="3C267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졸업</a:t>
            </a:r>
            <a:endParaRPr lang="en-US" altLang="ko-KR" sz="2800" dirty="0">
              <a:solidFill>
                <a:srgbClr val="3C267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28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+ </a:t>
            </a:r>
            <a:r>
              <a:rPr lang="ko-KR" altLang="en-US" sz="28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대부분 수강 가능</a:t>
            </a:r>
            <a:r>
              <a:rPr lang="en-US" altLang="ko-KR" sz="28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</a:t>
            </a:r>
            <a:endParaRPr lang="ko-KR" altLang="en-US" sz="2800" dirty="0">
              <a:solidFill>
                <a:srgbClr val="9944C8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B8B6AF-D5ED-6627-062E-A490B0660161}"/>
              </a:ext>
            </a:extLst>
          </p:cNvPr>
          <p:cNvSpPr txBox="1"/>
          <p:nvPr/>
        </p:nvSpPr>
        <p:spPr>
          <a:xfrm>
            <a:off x="6132437" y="2825138"/>
            <a:ext cx="4865434" cy="2118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인공지능</a:t>
            </a:r>
            <a:r>
              <a:rPr lang="en-US" altLang="ko-KR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, </a:t>
            </a: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빅데이터 전문가</a:t>
            </a:r>
            <a:endParaRPr lang="en-US" altLang="ko-KR" sz="2800" dirty="0">
              <a:solidFill>
                <a:srgbClr val="3C2672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개발자</a:t>
            </a:r>
            <a:r>
              <a:rPr lang="en-US" altLang="ko-KR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, </a:t>
            </a: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프로그램 관리자</a:t>
            </a:r>
            <a:r>
              <a:rPr lang="en-US" altLang="ko-KR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, </a:t>
            </a:r>
          </a:p>
          <a:p>
            <a:pPr>
              <a:lnSpc>
                <a:spcPct val="120000"/>
              </a:lnSpc>
            </a:pP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마케터</a:t>
            </a:r>
            <a:r>
              <a:rPr lang="en-US" altLang="ko-KR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, </a:t>
            </a: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기획자</a:t>
            </a:r>
            <a:r>
              <a:rPr lang="en-US" altLang="ko-KR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, </a:t>
            </a: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금융전문가</a:t>
            </a:r>
            <a:r>
              <a:rPr lang="en-US" altLang="ko-KR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</a:t>
            </a:r>
            <a:r>
              <a:rPr lang="ko-KR" altLang="en-US" sz="2800" dirty="0">
                <a:solidFill>
                  <a:srgbClr val="3C267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등</a:t>
            </a:r>
            <a:endParaRPr lang="en-US" altLang="ko-KR" sz="2800" dirty="0">
              <a:solidFill>
                <a:srgbClr val="3C2672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28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+ </a:t>
            </a:r>
            <a:r>
              <a:rPr lang="ko-KR" altLang="en-US" sz="2800" dirty="0">
                <a:solidFill>
                  <a:srgbClr val="9944C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전 직종 인공지능산업 융합 분야</a:t>
            </a:r>
          </a:p>
        </p:txBody>
      </p:sp>
      <p:pic>
        <p:nvPicPr>
          <p:cNvPr id="5" name="그래픽 4">
            <a:extLst>
              <a:ext uri="{FF2B5EF4-FFF2-40B4-BE49-F238E27FC236}">
                <a16:creationId xmlns:a16="http://schemas.microsoft.com/office/drawing/2014/main" id="{E8733A20-C4FE-A50A-2717-0EFD4FE298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0050" y="5523830"/>
            <a:ext cx="3008480" cy="43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610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1214</TotalTime>
  <Words>1388</Words>
  <Application>Microsoft Office PowerPoint</Application>
  <PresentationFormat>와이드스크린</PresentationFormat>
  <Paragraphs>173</Paragraphs>
  <Slides>10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6" baseType="lpstr">
      <vt:lpstr>Pretendard Medium</vt:lpstr>
      <vt:lpstr>맑은 고딕</vt:lpstr>
      <vt:lpstr>Pretendard ExtraBold</vt:lpstr>
      <vt:lpstr>Arial</vt:lpstr>
      <vt:lpstr>Apple Color Emoji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장 영우</dc:creator>
  <cp:lastModifiedBy>SM05</cp:lastModifiedBy>
  <cp:revision>53</cp:revision>
  <dcterms:created xsi:type="dcterms:W3CDTF">2023-05-19T07:36:21Z</dcterms:created>
  <dcterms:modified xsi:type="dcterms:W3CDTF">2023-10-24T04:49:49Z</dcterms:modified>
</cp:coreProperties>
</file>