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4"/>
  </p:notesMasterIdLst>
  <p:handoutMasterIdLst>
    <p:handoutMasterId r:id="rId25"/>
  </p:handoutMasterIdLst>
  <p:sldIdLst>
    <p:sldId id="275" r:id="rId3"/>
    <p:sldId id="287" r:id="rId4"/>
    <p:sldId id="284" r:id="rId5"/>
    <p:sldId id="273" r:id="rId6"/>
    <p:sldId id="264" r:id="rId7"/>
    <p:sldId id="286" r:id="rId8"/>
    <p:sldId id="271" r:id="rId9"/>
    <p:sldId id="258" r:id="rId10"/>
    <p:sldId id="259" r:id="rId11"/>
    <p:sldId id="272" r:id="rId12"/>
    <p:sldId id="260" r:id="rId13"/>
    <p:sldId id="278" r:id="rId14"/>
    <p:sldId id="279" r:id="rId15"/>
    <p:sldId id="281" r:id="rId16"/>
    <p:sldId id="261" r:id="rId17"/>
    <p:sldId id="282" r:id="rId18"/>
    <p:sldId id="262" r:id="rId19"/>
    <p:sldId id="268" r:id="rId20"/>
    <p:sldId id="269" r:id="rId21"/>
    <p:sldId id="276" r:id="rId22"/>
    <p:sldId id="277" r:id="rId23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40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618" y="108"/>
      </p:cViewPr>
      <p:guideLst>
        <p:guide orient="horz" pos="1584"/>
        <p:guide pos="40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04755-3177-4CA5-823B-31B0194844F3}" type="datetimeFigureOut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2476A-215A-4076-8C2F-A729CD5714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93304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283E0362-2F4C-43EF-A87E-A0B1E0E22BF1}" type="datetimeFigureOut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D8791887-6BDF-49D9-8470-94E2007334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9396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ko-KR" altLang="en-US" dirty="0" smtClean="0"/>
              <a:t>자기소개 </a:t>
            </a:r>
            <a:r>
              <a:rPr kumimoji="1" lang="en-US" altLang="ko-KR" dirty="0" smtClean="0"/>
              <a:t>: </a:t>
            </a:r>
            <a:r>
              <a:rPr kumimoji="1" lang="ko-KR" altLang="en-US" dirty="0" smtClean="0"/>
              <a:t>저는 잡담의 대표이사 </a:t>
            </a:r>
            <a:r>
              <a:rPr kumimoji="1" lang="ko-KR" altLang="en-US" dirty="0" err="1" smtClean="0"/>
              <a:t>강현규</a:t>
            </a:r>
            <a:r>
              <a:rPr kumimoji="1" lang="ko-KR" altLang="en-US" dirty="0" smtClean="0"/>
              <a:t> 라고 함 </a:t>
            </a:r>
            <a:r>
              <a:rPr kumimoji="1" lang="en-US" altLang="ko-KR" dirty="0" smtClean="0"/>
              <a:t>/ </a:t>
            </a:r>
            <a:r>
              <a:rPr kumimoji="1" lang="ko-KR" altLang="en-US" dirty="0" smtClean="0"/>
              <a:t>기아 </a:t>
            </a:r>
            <a:r>
              <a:rPr kumimoji="1" lang="ko-KR" altLang="en-US" dirty="0" err="1" smtClean="0"/>
              <a:t>인사팀</a:t>
            </a:r>
            <a:r>
              <a:rPr kumimoji="1" lang="ko-KR" altLang="en-US" dirty="0" smtClean="0"/>
              <a:t> 근무 </a:t>
            </a:r>
            <a:r>
              <a:rPr kumimoji="1" lang="en-US" altLang="ko-KR" dirty="0" smtClean="0"/>
              <a:t>/</a:t>
            </a:r>
            <a:r>
              <a:rPr kumimoji="1" lang="ko-KR" altLang="en-US" dirty="0" smtClean="0"/>
              <a:t>공기업면접위원활동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2455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ko-KR" altLang="en-US" dirty="0" smtClean="0"/>
              <a:t>자기소개 </a:t>
            </a:r>
            <a:r>
              <a:rPr kumimoji="1" lang="en-US" altLang="ko-KR" dirty="0" smtClean="0"/>
              <a:t>: </a:t>
            </a:r>
            <a:r>
              <a:rPr kumimoji="1" lang="ko-KR" altLang="en-US" dirty="0" smtClean="0"/>
              <a:t>저는 잡담의 대표이사 </a:t>
            </a:r>
            <a:r>
              <a:rPr kumimoji="1" lang="ko-KR" altLang="en-US" dirty="0" err="1" smtClean="0"/>
              <a:t>강현규</a:t>
            </a:r>
            <a:r>
              <a:rPr kumimoji="1" lang="ko-KR" altLang="en-US" dirty="0" smtClean="0"/>
              <a:t> 라고 함 </a:t>
            </a:r>
            <a:r>
              <a:rPr kumimoji="1" lang="en-US" altLang="ko-KR" dirty="0" smtClean="0"/>
              <a:t>/ </a:t>
            </a:r>
            <a:r>
              <a:rPr kumimoji="1" lang="ko-KR" altLang="en-US" dirty="0" smtClean="0"/>
              <a:t>기아 </a:t>
            </a:r>
            <a:r>
              <a:rPr kumimoji="1" lang="ko-KR" altLang="en-US" dirty="0" err="1" smtClean="0"/>
              <a:t>인사팀</a:t>
            </a:r>
            <a:r>
              <a:rPr kumimoji="1" lang="ko-KR" altLang="en-US" dirty="0" smtClean="0"/>
              <a:t> 근무 </a:t>
            </a:r>
            <a:r>
              <a:rPr kumimoji="1" lang="en-US" altLang="ko-KR" dirty="0" smtClean="0"/>
              <a:t>/</a:t>
            </a:r>
            <a:r>
              <a:rPr kumimoji="1" lang="ko-KR" altLang="en-US" dirty="0" smtClean="0"/>
              <a:t>공기업면접위원활동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460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E99-3248-4A56-8E85-C1FBCF0CF4D2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31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D79C-1F70-4784-A1C2-A61A85E41E78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981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C33-C9EE-4B9A-BD8E-1AD2455990D3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87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34DAD-222E-4BEE-9D42-4C9F5E66883B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524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3E2B-C7AF-4D8C-9B29-13C8DA963913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44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CB2E-DF29-4B29-97CE-74BB42431CA2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88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0ABF-2E6D-4719-B354-83B1DF4A990B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251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5670-7527-49D4-A149-6CE0D4A3D26D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518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D5DF-7A10-492D-989F-95FC4B589269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4554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1AEF-C92E-4F04-85F1-65D23EDD742C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88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6ED4-A546-439B-8D44-A3327D214782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648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latinLnBrk="1"/>
            <a:fld id="{CE8210B7-DD42-4EBD-92E0-57D3597DE99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2022-08-08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latinLnBrk="1"/>
            <a:fld id="{9F30913E-BA81-4CC0-9DDF-C2404306079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38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14" y="274709"/>
            <a:ext cx="10972800" cy="5851525"/>
          </a:xfrm>
          <a:prstGeom prst="rect">
            <a:avLst/>
          </a:prstGeom>
        </p:spPr>
        <p:txBody>
          <a:bodyPr lIns="105393" tIns="52696" rIns="105393" bIns="52696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757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60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B330C-3AC8-443E-A926-35B9AFAA6685}" type="datetime1">
              <a:rPr lang="ko-KR" altLang="en-US" smtClean="0"/>
              <a:t>2022-08-08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3ED72-6ABB-4E11-82BD-4B6617FC1C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67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latinLnBrk="1"/>
            <a:fld id="{6988A0FE-FA9E-41A9-B22B-17C7A99AF56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2022-08-08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6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latinLnBrk="1"/>
            <a:fld id="{9F30913E-BA81-4CC0-9DDF-C2404306079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5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90545" rtl="0" eaLnBrk="1" latinLnBrk="1" hangingPunct="1">
        <a:spcBef>
          <a:spcPct val="0"/>
        </a:spcBef>
        <a:buNone/>
        <a:defRPr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54" indent="-371454" algn="l" defTabSz="990545" rtl="0" eaLnBrk="1" latinLnBrk="1" hangingPunct="1">
        <a:spcBef>
          <a:spcPct val="20000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18" indent="-309546" algn="l" defTabSz="990545" rtl="0" eaLnBrk="1" latinLnBrk="1" hangingPunct="1">
        <a:spcBef>
          <a:spcPct val="20000"/>
        </a:spcBef>
        <a:buFont typeface="Arial" panose="020B0604020202020204" pitchFamily="34" charset="0"/>
        <a:buChar char="–"/>
        <a:defRPr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180" indent="-247636" algn="l" defTabSz="990545" rtl="0" eaLnBrk="1" latinLnBrk="1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53" indent="-247636" algn="l" defTabSz="990545" rtl="0" eaLnBrk="1" latinLnBrk="1" hangingPunct="1">
        <a:spcBef>
          <a:spcPct val="20000"/>
        </a:spcBef>
        <a:buFont typeface="Arial" panose="020B0604020202020204" pitchFamily="34" charset="0"/>
        <a:buChar char="–"/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26" indent="-247636" algn="l" defTabSz="990545" rtl="0" eaLnBrk="1" latinLnBrk="1" hangingPunct="1">
        <a:spcBef>
          <a:spcPct val="20000"/>
        </a:spcBef>
        <a:buFont typeface="Arial" panose="020B0604020202020204" pitchFamily="34" charset="0"/>
        <a:buChar char="»"/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3998" indent="-247636" algn="l" defTabSz="990545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271" indent="-247636" algn="l" defTabSz="990545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543" indent="-247636" algn="l" defTabSz="990545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815" indent="-247636" algn="l" defTabSz="990545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73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45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17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089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362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34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07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179" algn="l" defTabSz="990545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3.png"/><Relationship Id="rId4" Type="http://schemas.openxmlformats.org/officeDocument/2006/relationships/image" Target="../media/image21.png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2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8.png"/><Relationship Id="rId7" Type="http://schemas.openxmlformats.org/officeDocument/2006/relationships/image" Target="../media/image11.png"/><Relationship Id="rId12" Type="http://schemas.microsoft.com/office/2007/relationships/hdphoto" Target="../media/hdphoto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40.pn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4.png"/><Relationship Id="rId7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2.png"/><Relationship Id="rId10" Type="http://schemas.microsoft.com/office/2007/relationships/hdphoto" Target="../media/hdphoto1.wdp"/><Relationship Id="rId4" Type="http://schemas.openxmlformats.org/officeDocument/2006/relationships/image" Target="../media/image41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microsoft.com/office/2007/relationships/hdphoto" Target="../media/hdphoto1.wdp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96B06FE-88FC-D94B-8972-74695EF52BCF}"/>
              </a:ext>
            </a:extLst>
          </p:cNvPr>
          <p:cNvSpPr/>
          <p:nvPr/>
        </p:nvSpPr>
        <p:spPr>
          <a:xfrm>
            <a:off x="228600" y="-56796"/>
            <a:ext cx="995701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kumimoji="1" lang="ko-KR" altLang="en-US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C9E63E-A96B-FB45-A06D-1309BEB498C9}"/>
              </a:ext>
            </a:extLst>
          </p:cNvPr>
          <p:cNvSpPr txBox="1"/>
          <p:nvPr/>
        </p:nvSpPr>
        <p:spPr>
          <a:xfrm>
            <a:off x="8832304" y="879006"/>
            <a:ext cx="2202488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pPr algn="ctr" defTabSz="914400" latinLnBrk="1"/>
            <a:r>
              <a:rPr kumimoji="1" lang="en-US" altLang="ko-KR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Change </a:t>
            </a:r>
            <a:r>
              <a:rPr kumimoji="1" lang="en-US" altLang="ko-KR" sz="1400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&amp; </a:t>
            </a:r>
            <a:r>
              <a:rPr kumimoji="1" lang="en-US" altLang="ko-KR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Action</a:t>
            </a:r>
            <a:endParaRPr kumimoji="1" lang="ko-KR" altLang="en-US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EB99C28-5949-7C48-8FEF-09D93813FB78}"/>
              </a:ext>
            </a:extLst>
          </p:cNvPr>
          <p:cNvGrpSpPr/>
          <p:nvPr/>
        </p:nvGrpSpPr>
        <p:grpSpPr>
          <a:xfrm>
            <a:off x="0" y="28085"/>
            <a:ext cx="12039599" cy="6874305"/>
            <a:chOff x="-23445" y="-2"/>
            <a:chExt cx="11997630" cy="6858002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9EDB074-79C2-4340-937D-5F6FF4D69140}"/>
                </a:ext>
              </a:extLst>
            </p:cNvPr>
            <p:cNvSpPr/>
            <p:nvPr/>
          </p:nvSpPr>
          <p:spPr>
            <a:xfrm>
              <a:off x="1" y="0"/>
              <a:ext cx="1574657" cy="6858000"/>
            </a:xfrm>
            <a:prstGeom prst="rect">
              <a:avLst/>
            </a:prstGeom>
            <a:solidFill>
              <a:srgbClr val="003200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3" name="삼각형 22">
              <a:extLst>
                <a:ext uri="{FF2B5EF4-FFF2-40B4-BE49-F238E27FC236}">
                  <a16:creationId xmlns:a16="http://schemas.microsoft.com/office/drawing/2014/main" id="{109F8736-DC76-7946-A531-C5828832A155}"/>
                </a:ext>
              </a:extLst>
            </p:cNvPr>
            <p:cNvSpPr/>
            <p:nvPr/>
          </p:nvSpPr>
          <p:spPr>
            <a:xfrm rot="5400000">
              <a:off x="-17092" y="-3927"/>
              <a:ext cx="285645" cy="293496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C6E79BB-0F38-F345-83FE-6B7C36A48837}"/>
                </a:ext>
              </a:extLst>
            </p:cNvPr>
            <p:cNvSpPr/>
            <p:nvPr/>
          </p:nvSpPr>
          <p:spPr>
            <a:xfrm>
              <a:off x="-2816" y="764704"/>
              <a:ext cx="1728192" cy="612068"/>
            </a:xfrm>
            <a:prstGeom prst="rect">
              <a:avLst/>
            </a:prstGeom>
            <a:solidFill>
              <a:srgbClr val="7F000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1A0478-C262-C746-BBC0-39725F3BFEC9}"/>
                </a:ext>
              </a:extLst>
            </p:cNvPr>
            <p:cNvSpPr/>
            <p:nvPr/>
          </p:nvSpPr>
          <p:spPr>
            <a:xfrm>
              <a:off x="2052559" y="764704"/>
              <a:ext cx="9921626" cy="612068"/>
            </a:xfrm>
            <a:prstGeom prst="rect">
              <a:avLst/>
            </a:prstGeom>
            <a:solidFill>
              <a:schemeClr val="tx2">
                <a:lumMod val="5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228899A6-7A78-9747-AB88-C2F7C1ECD5E0}"/>
                </a:ext>
              </a:extLst>
            </p:cNvPr>
            <p:cNvSpPr/>
            <p:nvPr/>
          </p:nvSpPr>
          <p:spPr>
            <a:xfrm>
              <a:off x="1742397" y="764704"/>
              <a:ext cx="84785" cy="612068"/>
            </a:xfrm>
            <a:prstGeom prst="rect">
              <a:avLst/>
            </a:prstGeom>
            <a:solidFill>
              <a:schemeClr val="tx2">
                <a:lumMod val="5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E55CFCF3-5F69-0F49-8CDF-FD06CD80E835}"/>
                </a:ext>
              </a:extLst>
            </p:cNvPr>
            <p:cNvSpPr/>
            <p:nvPr/>
          </p:nvSpPr>
          <p:spPr>
            <a:xfrm>
              <a:off x="1848840" y="764704"/>
              <a:ext cx="84785" cy="612068"/>
            </a:xfrm>
            <a:prstGeom prst="rect">
              <a:avLst/>
            </a:prstGeom>
            <a:solidFill>
              <a:schemeClr val="tx2">
                <a:lumMod val="5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508725-BADA-C241-A4F9-F8BDA6500F20}"/>
                </a:ext>
              </a:extLst>
            </p:cNvPr>
            <p:cNvSpPr txBox="1"/>
            <p:nvPr/>
          </p:nvSpPr>
          <p:spPr>
            <a:xfrm>
              <a:off x="-23445" y="2079662"/>
              <a:ext cx="1999304" cy="32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defTabSz="914400" latinLnBrk="1">
                <a:lnSpc>
                  <a:spcPct val="150000"/>
                </a:lnSpc>
                <a:buFont typeface="Wingdings" pitchFamily="2" charset="2"/>
                <a:buChar char="l"/>
              </a:pPr>
              <a:endParaRPr kumimoji="1" lang="en-US" altLang="ko-KR" sz="1000" b="1" dirty="0">
                <a:solidFill>
                  <a:srgbClr val="FFFF00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6428A93-AC14-D94D-A008-CD5E5EEE3D1A}"/>
              </a:ext>
            </a:extLst>
          </p:cNvPr>
          <p:cNvSpPr txBox="1"/>
          <p:nvPr/>
        </p:nvSpPr>
        <p:spPr>
          <a:xfrm>
            <a:off x="2286000" y="6019800"/>
            <a:ext cx="9537932" cy="430887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2200" b="1" dirty="0" smtClean="0">
                <a:latin typeface="Nanum Gothic ExtraBold" panose="020D0604000000000000" pitchFamily="34" charset="-127"/>
                <a:ea typeface="Nanum Gothic ExtraBold" panose="020D0604000000000000" pitchFamily="34" charset="-127"/>
              </a:rPr>
              <a:t>순천제일대학교 대학일자리센터</a:t>
            </a:r>
            <a:endParaRPr lang="ko-KR" altLang="en-US" sz="2200" b="1" dirty="0">
              <a:latin typeface="Nanum Gothic ExtraBold" panose="020D0604000000000000" pitchFamily="34" charset="-127"/>
              <a:ea typeface="Nanum Gothic ExtraBold" panose="020D0604000000000000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57C1B1-264C-3E4D-BCC6-DE6681EA99B3}"/>
              </a:ext>
            </a:extLst>
          </p:cNvPr>
          <p:cNvSpPr txBox="1"/>
          <p:nvPr/>
        </p:nvSpPr>
        <p:spPr>
          <a:xfrm>
            <a:off x="2286000" y="2708920"/>
            <a:ext cx="967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kumimoji="1" lang="ko-KR" altLang="en-US" sz="4800" b="1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잡담</a:t>
            </a:r>
            <a:r>
              <a:rPr kumimoji="1" lang="en-US" altLang="ko-KR" sz="4800" b="1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! </a:t>
            </a:r>
            <a:r>
              <a:rPr kumimoji="1" lang="ko-KR" altLang="en-US" sz="4800" b="1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입사지원서 클리닉</a:t>
            </a:r>
            <a:endParaRPr kumimoji="1" lang="en-US" altLang="ko-KR" sz="4800" b="1" dirty="0" smtClean="0">
              <a:solidFill>
                <a:srgbClr val="F79646">
                  <a:lumMod val="75000"/>
                </a:srgbClr>
              </a:solidFill>
              <a:latin typeface="KoreanYNMYTM" panose="02020600000000000000" pitchFamily="18" charset="-127"/>
              <a:ea typeface="KoreanYNMYTM" panose="02020600000000000000" pitchFamily="18" charset="-127"/>
            </a:endParaRPr>
          </a:p>
          <a:p>
            <a:pPr defTabSz="914400" latinLnBrk="1"/>
            <a:r>
              <a:rPr kumimoji="1" lang="ko-KR" altLang="en-US" sz="4800" b="1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시스템</a:t>
            </a:r>
            <a:r>
              <a:rPr kumimoji="1" lang="en-US" altLang="ko-KR" sz="4800" b="1" dirty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 </a:t>
            </a:r>
            <a:r>
              <a:rPr kumimoji="1" lang="ko-KR" altLang="en-US" sz="4800" b="1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설명회</a:t>
            </a:r>
            <a:endParaRPr kumimoji="1" lang="ko-KR" altLang="en-US" sz="4000" b="1" dirty="0">
              <a:solidFill>
                <a:srgbClr val="4F81BD">
                  <a:lumMod val="50000"/>
                </a:srgbClr>
              </a:solidFill>
              <a:latin typeface="KoreanYNMYTM" panose="02020600000000000000" pitchFamily="18" charset="-127"/>
              <a:ea typeface="KoreanYNMYTM" panose="02020600000000000000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4572000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sz="2400" b="1" i="1" dirty="0" smtClean="0">
                <a:solidFill>
                  <a:schemeClr val="tx2"/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2022. 8. 10.(</a:t>
            </a:r>
            <a:r>
              <a:rPr kumimoji="1" lang="ko-KR" altLang="en-US" sz="2400" b="1" i="1" dirty="0" smtClean="0">
                <a:solidFill>
                  <a:schemeClr val="tx2"/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수</a:t>
            </a:r>
            <a:r>
              <a:rPr kumimoji="1" lang="en-US" altLang="ko-KR" sz="2400" b="1" i="1" dirty="0" smtClean="0">
                <a:solidFill>
                  <a:schemeClr val="tx2"/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)</a:t>
            </a:r>
            <a:endParaRPr lang="ko-KR" altLang="en-US" sz="24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27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96B06FE-88FC-D94B-8972-74695EF52BCF}"/>
              </a:ext>
            </a:extLst>
          </p:cNvPr>
          <p:cNvSpPr/>
          <p:nvPr/>
        </p:nvSpPr>
        <p:spPr>
          <a:xfrm>
            <a:off x="228600" y="-56796"/>
            <a:ext cx="995701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kumimoji="1" lang="ko-KR" altLang="en-US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C9E63E-A96B-FB45-A06D-1309BEB498C9}"/>
              </a:ext>
            </a:extLst>
          </p:cNvPr>
          <p:cNvSpPr txBox="1"/>
          <p:nvPr/>
        </p:nvSpPr>
        <p:spPr>
          <a:xfrm>
            <a:off x="8832304" y="879006"/>
            <a:ext cx="2202488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pPr algn="ctr" defTabSz="914400" latinLnBrk="1"/>
            <a:r>
              <a:rPr kumimoji="1" lang="en-US" altLang="ko-KR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Change </a:t>
            </a:r>
            <a:r>
              <a:rPr kumimoji="1" lang="en-US" altLang="ko-KR" sz="1400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&amp; </a:t>
            </a:r>
            <a:r>
              <a:rPr kumimoji="1" lang="en-US" altLang="ko-KR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Action</a:t>
            </a:r>
            <a:endParaRPr kumimoji="1" lang="ko-KR" altLang="en-US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EB99C28-5949-7C48-8FEF-09D93813FB78}"/>
              </a:ext>
            </a:extLst>
          </p:cNvPr>
          <p:cNvGrpSpPr/>
          <p:nvPr/>
        </p:nvGrpSpPr>
        <p:grpSpPr>
          <a:xfrm>
            <a:off x="0" y="28085"/>
            <a:ext cx="12039599" cy="6874305"/>
            <a:chOff x="-23445" y="-2"/>
            <a:chExt cx="11997630" cy="6858002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9EDB074-79C2-4340-937D-5F6FF4D69140}"/>
                </a:ext>
              </a:extLst>
            </p:cNvPr>
            <p:cNvSpPr/>
            <p:nvPr/>
          </p:nvSpPr>
          <p:spPr>
            <a:xfrm>
              <a:off x="1" y="0"/>
              <a:ext cx="1574657" cy="6858000"/>
            </a:xfrm>
            <a:prstGeom prst="rect">
              <a:avLst/>
            </a:prstGeom>
            <a:solidFill>
              <a:srgbClr val="003200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3" name="삼각형 22">
              <a:extLst>
                <a:ext uri="{FF2B5EF4-FFF2-40B4-BE49-F238E27FC236}">
                  <a16:creationId xmlns:a16="http://schemas.microsoft.com/office/drawing/2014/main" id="{109F8736-DC76-7946-A531-C5828832A155}"/>
                </a:ext>
              </a:extLst>
            </p:cNvPr>
            <p:cNvSpPr/>
            <p:nvPr/>
          </p:nvSpPr>
          <p:spPr>
            <a:xfrm rot="5400000">
              <a:off x="-17092" y="-3927"/>
              <a:ext cx="285645" cy="293496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C6E79BB-0F38-F345-83FE-6B7C36A48837}"/>
                </a:ext>
              </a:extLst>
            </p:cNvPr>
            <p:cNvSpPr/>
            <p:nvPr/>
          </p:nvSpPr>
          <p:spPr>
            <a:xfrm>
              <a:off x="-2816" y="764704"/>
              <a:ext cx="1728192" cy="612068"/>
            </a:xfrm>
            <a:prstGeom prst="rect">
              <a:avLst/>
            </a:prstGeom>
            <a:solidFill>
              <a:srgbClr val="7F000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1A0478-C262-C746-BBC0-39725F3BFEC9}"/>
                </a:ext>
              </a:extLst>
            </p:cNvPr>
            <p:cNvSpPr/>
            <p:nvPr/>
          </p:nvSpPr>
          <p:spPr>
            <a:xfrm>
              <a:off x="2052559" y="764704"/>
              <a:ext cx="9921626" cy="612068"/>
            </a:xfrm>
            <a:prstGeom prst="rect">
              <a:avLst/>
            </a:prstGeom>
            <a:solidFill>
              <a:schemeClr val="tx2">
                <a:lumMod val="5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228899A6-7A78-9747-AB88-C2F7C1ECD5E0}"/>
                </a:ext>
              </a:extLst>
            </p:cNvPr>
            <p:cNvSpPr/>
            <p:nvPr/>
          </p:nvSpPr>
          <p:spPr>
            <a:xfrm>
              <a:off x="1742397" y="764704"/>
              <a:ext cx="84785" cy="612068"/>
            </a:xfrm>
            <a:prstGeom prst="rect">
              <a:avLst/>
            </a:prstGeom>
            <a:solidFill>
              <a:schemeClr val="tx2">
                <a:lumMod val="5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E55CFCF3-5F69-0F49-8CDF-FD06CD80E835}"/>
                </a:ext>
              </a:extLst>
            </p:cNvPr>
            <p:cNvSpPr/>
            <p:nvPr/>
          </p:nvSpPr>
          <p:spPr>
            <a:xfrm>
              <a:off x="1848840" y="764704"/>
              <a:ext cx="84785" cy="612068"/>
            </a:xfrm>
            <a:prstGeom prst="rect">
              <a:avLst/>
            </a:prstGeom>
            <a:solidFill>
              <a:schemeClr val="tx2">
                <a:lumMod val="5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kumimoji="1"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508725-BADA-C241-A4F9-F8BDA6500F20}"/>
                </a:ext>
              </a:extLst>
            </p:cNvPr>
            <p:cNvSpPr txBox="1"/>
            <p:nvPr/>
          </p:nvSpPr>
          <p:spPr>
            <a:xfrm>
              <a:off x="-23445" y="2079662"/>
              <a:ext cx="1999304" cy="32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defTabSz="914400" latinLnBrk="1">
                <a:lnSpc>
                  <a:spcPct val="150000"/>
                </a:lnSpc>
                <a:buFont typeface="Wingdings" pitchFamily="2" charset="2"/>
                <a:buChar char="l"/>
              </a:pPr>
              <a:endParaRPr kumimoji="1" lang="en-US" altLang="ko-KR" sz="1000" b="1" dirty="0">
                <a:solidFill>
                  <a:srgbClr val="FFFF00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6428A93-AC14-D94D-A008-CD5E5EEE3D1A}"/>
              </a:ext>
            </a:extLst>
          </p:cNvPr>
          <p:cNvSpPr txBox="1"/>
          <p:nvPr/>
        </p:nvSpPr>
        <p:spPr>
          <a:xfrm>
            <a:off x="3944173" y="832840"/>
            <a:ext cx="6768752" cy="430887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pPr algn="r" defTabSz="914400" latinLnBrk="1"/>
            <a:r>
              <a:rPr lang="ko-KR" altLang="en-US" sz="2200" b="1" dirty="0" err="1">
                <a:solidFill>
                  <a:srgbClr val="FFFF00"/>
                </a:solidFill>
                <a:latin typeface="Nanum Gothic ExtraBold" panose="020D0604000000000000" pitchFamily="34" charset="-127"/>
                <a:ea typeface="Nanum Gothic ExtraBold" panose="020D0604000000000000" pitchFamily="34" charset="-127"/>
              </a:rPr>
              <a:t>인사팀장이</a:t>
            </a:r>
            <a:r>
              <a:rPr lang="ko-KR" altLang="en-US" sz="2200" b="1" dirty="0">
                <a:solidFill>
                  <a:srgbClr val="FFFF00"/>
                </a:solidFill>
                <a:latin typeface="Nanum Gothic ExtraBold" panose="020D0604000000000000" pitchFamily="34" charset="-127"/>
                <a:ea typeface="Nanum Gothic ExtraBold" panose="020D0604000000000000" pitchFamily="34" charset="-127"/>
              </a:rPr>
              <a:t> 모여 만든 </a:t>
            </a:r>
            <a:r>
              <a:rPr lang="en-US" altLang="ko-KR" sz="2200" b="1" dirty="0" err="1">
                <a:solidFill>
                  <a:prstClr val="white"/>
                </a:solidFill>
                <a:latin typeface="Nanum Gothic ExtraBold" panose="020D0604000000000000" pitchFamily="34" charset="-127"/>
                <a:ea typeface="Nanum Gothic ExtraBold" panose="020D0604000000000000" pitchFamily="34" charset="-127"/>
              </a:rPr>
              <a:t>JOBdam</a:t>
            </a:r>
            <a:r>
              <a:rPr lang="en-US" altLang="ko-KR" sz="2200" b="1" dirty="0">
                <a:solidFill>
                  <a:prstClr val="white"/>
                </a:solidFill>
                <a:latin typeface="Nanum Gothic ExtraBold" panose="020D0604000000000000" pitchFamily="34" charset="-127"/>
                <a:ea typeface="Nanum Gothic ExtraBold" panose="020D0604000000000000" pitchFamily="34" charset="-127"/>
              </a:rPr>
              <a:t> </a:t>
            </a:r>
            <a:r>
              <a:rPr lang="ko-KR" altLang="en-US" sz="2200" b="1" dirty="0">
                <a:solidFill>
                  <a:prstClr val="white"/>
                </a:solidFill>
                <a:latin typeface="Nanum Gothic ExtraBold" panose="020D0604000000000000" pitchFamily="34" charset="-127"/>
                <a:ea typeface="Nanum Gothic ExtraBold" panose="020D0604000000000000" pitchFamily="34" charset="-127"/>
              </a:rPr>
              <a:t>성공취업 </a:t>
            </a:r>
            <a:r>
              <a:rPr lang="ko-KR" altLang="en-US" sz="2200" b="1" dirty="0" smtClean="0">
                <a:solidFill>
                  <a:prstClr val="white"/>
                </a:solidFill>
                <a:latin typeface="Nanum Gothic ExtraBold" panose="020D0604000000000000" pitchFamily="34" charset="-127"/>
                <a:ea typeface="Nanum Gothic ExtraBold" panose="020D0604000000000000" pitchFamily="34" charset="-127"/>
              </a:rPr>
              <a:t>솔루션</a:t>
            </a:r>
            <a:endParaRPr lang="ko-KR" altLang="en-US" sz="2200" b="1" dirty="0">
              <a:solidFill>
                <a:prstClr val="white"/>
              </a:solidFill>
              <a:latin typeface="Nanum Gothic ExtraBold" panose="020D0604000000000000" pitchFamily="34" charset="-127"/>
              <a:ea typeface="Nanum Gothic ExtraBold" panose="020D0604000000000000" pitchFamily="34" charset="-127"/>
            </a:endParaRPr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82DECF3F-54EF-7F49-8E14-DCCEB20BBD46}"/>
              </a:ext>
            </a:extLst>
          </p:cNvPr>
          <p:cNvSpPr/>
          <p:nvPr/>
        </p:nvSpPr>
        <p:spPr>
          <a:xfrm>
            <a:off x="-17551" y="422136"/>
            <a:ext cx="1617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400" latinLnBrk="1"/>
            <a:r>
              <a:rPr lang="ko-KR" altLang="en-US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pple SD 산돌고딕 Neo 무거운"/>
              </a:rPr>
              <a:t>대한민국 </a:t>
            </a:r>
            <a:r>
              <a: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Apple SD 산돌고딕 Neo 무거운"/>
              </a:rPr>
              <a:t>only one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57C1B1-264C-3E4D-BCC6-DE6681EA99B3}"/>
              </a:ext>
            </a:extLst>
          </p:cNvPr>
          <p:cNvSpPr txBox="1"/>
          <p:nvPr/>
        </p:nvSpPr>
        <p:spPr>
          <a:xfrm>
            <a:off x="2286000" y="2708920"/>
            <a:ext cx="9677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kumimoji="1" lang="en-US" altLang="ko-KR" sz="2000" dirty="0" smtClean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AI</a:t>
            </a:r>
            <a:r>
              <a:rPr kumimoji="1" lang="ko-KR" altLang="en-US" sz="2000" dirty="0" smtClean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직무역량 </a:t>
            </a:r>
            <a:r>
              <a:rPr kumimoji="1" lang="ko-KR" altLang="en-US" sz="2000" dirty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자소서 </a:t>
            </a:r>
            <a:r>
              <a:rPr kumimoji="1" lang="en-US" altLang="ko-KR" sz="2000" dirty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&amp;</a:t>
            </a:r>
            <a:r>
              <a:rPr kumimoji="1" lang="ko-KR" altLang="en-US" sz="2000" dirty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  </a:t>
            </a:r>
            <a:r>
              <a:rPr kumimoji="1" lang="en-US" altLang="ko-KR" sz="2000" dirty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AI</a:t>
            </a:r>
            <a:r>
              <a:rPr kumimoji="1" lang="ko-KR" altLang="en-US" sz="2000" dirty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 </a:t>
            </a:r>
            <a:r>
              <a:rPr kumimoji="1" lang="ko-KR" altLang="en-US" sz="2000" dirty="0" err="1" smtClean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면접노트</a:t>
            </a:r>
            <a:r>
              <a:rPr kumimoji="1" lang="ko-KR" altLang="en-US" sz="2000" dirty="0" smtClean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 등 </a:t>
            </a:r>
            <a:r>
              <a:rPr kumimoji="1" lang="en-US" altLang="ko-KR" sz="2000" dirty="0" smtClean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30</a:t>
            </a:r>
            <a:r>
              <a:rPr kumimoji="1" lang="ko-KR" altLang="en-US" sz="2000" dirty="0" smtClean="0">
                <a:solidFill>
                  <a:srgbClr val="4F81BD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여개 기능</a:t>
            </a:r>
          </a:p>
          <a:p>
            <a:pPr defTabSz="914400" latinLnBrk="1"/>
            <a:r>
              <a:rPr kumimoji="1" lang="ko-KR" altLang="en-US" sz="4800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순천제일대학교 </a:t>
            </a:r>
            <a:r>
              <a:rPr kumimoji="1" lang="en-US" altLang="ko-KR" sz="4800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AI</a:t>
            </a:r>
            <a:r>
              <a:rPr kumimoji="1" lang="ko-KR" altLang="en-US" sz="4800" dirty="0" smtClean="0">
                <a:solidFill>
                  <a:srgbClr val="F79646">
                    <a:lumMod val="75000"/>
                  </a:srgbClr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성공취업 솔루션</a:t>
            </a:r>
            <a:endParaRPr kumimoji="1" lang="ko-KR" altLang="en-US" sz="4000" dirty="0">
              <a:solidFill>
                <a:srgbClr val="4F81BD">
                  <a:lumMod val="50000"/>
                </a:srgbClr>
              </a:solidFill>
              <a:latin typeface="KoreanYNMYTM" panose="02020600000000000000" pitchFamily="18" charset="-127"/>
              <a:ea typeface="KoreanYNMYTM" panose="02020600000000000000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102" y="35801"/>
            <a:ext cx="2306082" cy="459604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237616" y="4076329"/>
            <a:ext cx="3413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en-US" sz="2400" i="1" dirty="0" smtClean="0">
                <a:solidFill>
                  <a:schemeClr val="tx2"/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주요기능 </a:t>
            </a:r>
            <a:r>
              <a:rPr kumimoji="1" lang="en-US" altLang="ko-KR" sz="2400" i="1" dirty="0" smtClean="0">
                <a:solidFill>
                  <a:schemeClr val="tx2"/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100% </a:t>
            </a:r>
            <a:r>
              <a:rPr kumimoji="1" lang="ko-KR" altLang="en-US" sz="2400" i="1" dirty="0" smtClean="0">
                <a:solidFill>
                  <a:schemeClr val="tx2"/>
                </a:solidFill>
                <a:latin typeface="KoreanYNMYTM" panose="02020600000000000000" pitchFamily="18" charset="-127"/>
                <a:ea typeface="KoreanYNMYTM" panose="02020600000000000000" pitchFamily="18" charset="-127"/>
              </a:rPr>
              <a:t>활용하기</a:t>
            </a:r>
            <a:endParaRPr lang="ko-KR" altLang="en-US" sz="2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>
            <a:extLst>
              <a:ext uri="{FF2B5EF4-FFF2-40B4-BE49-F238E27FC236}">
                <a16:creationId xmlns:a16="http://schemas.microsoft.com/office/drawing/2014/main" id="{7171D8B3-A730-45F0-A797-B05FBBDC363A}"/>
              </a:ext>
            </a:extLst>
          </p:cNvPr>
          <p:cNvSpPr/>
          <p:nvPr/>
        </p:nvSpPr>
        <p:spPr>
          <a:xfrm>
            <a:off x="273067" y="769312"/>
            <a:ext cx="2302943" cy="407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1. </a:t>
            </a:r>
            <a:r>
              <a:rPr lang="ko-KR" altLang="en-US" sz="1600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접속방법</a:t>
            </a:r>
            <a:r>
              <a:rPr lang="en-US" altLang="ko-KR" sz="1600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en-US" altLang="ko-KR" sz="1600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95456" y="1266869"/>
            <a:ext cx="48955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순천제일대학교 일자리센터 접속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r>
              <a:rPr lang="en-US" altLang="ko-KR" dirty="0" err="1" smtClean="0"/>
              <a:t>url</a:t>
            </a:r>
            <a:r>
              <a:rPr lang="en-US" altLang="ko-KR" dirty="0" smtClean="0"/>
              <a:t> :</a:t>
            </a:r>
          </a:p>
          <a:p>
            <a:r>
              <a:rPr lang="en-US" altLang="ko-KR" dirty="0" smtClean="0"/>
              <a:t> </a:t>
            </a:r>
            <a:endParaRPr lang="ko-KR" altLang="en-US" dirty="0">
              <a:latin typeface="HY견고딕" panose="02030600000101010101" pitchFamily="18" charset="-127"/>
              <a:ea typeface="굴림" panose="020B0600000101010101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92759" y="1135353"/>
            <a:ext cx="5098237" cy="90936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6096000" y="631778"/>
            <a:ext cx="0" cy="6226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0" y="0"/>
            <a:ext cx="12192000" cy="631778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AI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성공취업솔루션 접근 및 사용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230793" y="1551150"/>
            <a:ext cx="44372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FF0000"/>
                </a:solidFill>
              </a:rPr>
              <a:t>https://www.suncheon.ac.kr/job/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75" y="2113678"/>
            <a:ext cx="5839725" cy="4621645"/>
          </a:xfrm>
          <a:prstGeom prst="rect">
            <a:avLst/>
          </a:prstGeom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4198586" y="4491828"/>
            <a:ext cx="974892" cy="356848"/>
            <a:chOff x="4268045" y="4794191"/>
            <a:chExt cx="1071454" cy="539809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7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254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40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6642548" y="807696"/>
            <a:ext cx="5044448" cy="743454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① 대학일자리센터 홈페이지 접속</a:t>
            </a:r>
            <a:endParaRPr lang="ko-KR" altLang="en-US" dirty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42" name="직선 화살표 연결선 41"/>
          <p:cNvCxnSpPr>
            <a:stCxn id="41" idx="1"/>
            <a:endCxn id="8" idx="3"/>
          </p:cNvCxnSpPr>
          <p:nvPr/>
        </p:nvCxnSpPr>
        <p:spPr>
          <a:xfrm flipH="1">
            <a:off x="5590996" y="1179423"/>
            <a:ext cx="1051552" cy="4106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/>
          <p:cNvGrpSpPr/>
          <p:nvPr/>
        </p:nvGrpSpPr>
        <p:grpSpPr>
          <a:xfrm>
            <a:off x="3129022" y="2317310"/>
            <a:ext cx="8586005" cy="2315998"/>
            <a:chOff x="3129022" y="2317310"/>
            <a:chExt cx="8586005" cy="2315998"/>
          </a:xfrm>
        </p:grpSpPr>
        <p:sp>
          <p:nvSpPr>
            <p:cNvPr id="35" name="직사각형 34"/>
            <p:cNvSpPr/>
            <p:nvPr/>
          </p:nvSpPr>
          <p:spPr>
            <a:xfrm>
              <a:off x="3129022" y="4215692"/>
              <a:ext cx="757294" cy="4176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>
              <a:stCxn id="45" idx="1"/>
            </p:cNvCxnSpPr>
            <p:nvPr/>
          </p:nvCxnSpPr>
          <p:spPr>
            <a:xfrm flipH="1">
              <a:off x="3886316" y="2911255"/>
              <a:ext cx="2784263" cy="158057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직사각형 44"/>
            <p:cNvSpPr/>
            <p:nvPr/>
          </p:nvSpPr>
          <p:spPr>
            <a:xfrm>
              <a:off x="6670579" y="2317310"/>
              <a:ext cx="5044448" cy="118789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rgbClr val="0000C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② </a:t>
              </a:r>
              <a:r>
                <a:rPr lang="en-US" altLang="ko-KR" dirty="0" smtClean="0">
                  <a:solidFill>
                    <a:srgbClr val="0000C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‘</a:t>
              </a:r>
              <a:r>
                <a:rPr lang="ko-KR" altLang="en-US" dirty="0" smtClean="0">
                  <a:solidFill>
                    <a:srgbClr val="0000C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입사지원 클리닉</a:t>
              </a:r>
              <a:r>
                <a:rPr lang="en-US" altLang="ko-KR" dirty="0" smtClean="0">
                  <a:solidFill>
                    <a:srgbClr val="0000C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‘ </a:t>
              </a:r>
              <a:r>
                <a:rPr lang="ko-KR" altLang="en-US" dirty="0" smtClean="0">
                  <a:solidFill>
                    <a:srgbClr val="0000C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클릭</a:t>
              </a:r>
              <a:endParaRPr lang="ko-KR" altLang="en-US" dirty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47" name="그림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8784" y="2654080"/>
            <a:ext cx="1209675" cy="514350"/>
          </a:xfrm>
          <a:prstGeom prst="rect">
            <a:avLst/>
          </a:prstGeom>
        </p:spPr>
      </p:pic>
      <p:sp>
        <p:nvSpPr>
          <p:cNvPr id="52" name="모서리가 둥근 직사각형 51"/>
          <p:cNvSpPr/>
          <p:nvPr/>
        </p:nvSpPr>
        <p:spPr>
          <a:xfrm>
            <a:off x="152400" y="104218"/>
            <a:ext cx="1752600" cy="3934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접근 및 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69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>
            <a:extLst>
              <a:ext uri="{FF2B5EF4-FFF2-40B4-BE49-F238E27FC236}">
                <a16:creationId xmlns:a16="http://schemas.microsoft.com/office/drawing/2014/main" id="{7171D8B3-A730-45F0-A797-B05FBBDC363A}"/>
              </a:ext>
            </a:extLst>
          </p:cNvPr>
          <p:cNvSpPr/>
          <p:nvPr/>
        </p:nvSpPr>
        <p:spPr>
          <a:xfrm>
            <a:off x="273067" y="769312"/>
            <a:ext cx="2302943" cy="407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회원가입</a:t>
            </a:r>
            <a:endParaRPr lang="en-US" altLang="ko-KR" sz="14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6096000" y="631778"/>
            <a:ext cx="0" cy="6226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6363379" y="698900"/>
            <a:ext cx="5481726" cy="36790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회원가입 사항 입력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631778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AI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성공취업솔루션 접근 및 사용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00" y="1176903"/>
            <a:ext cx="3762375" cy="5276644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2669353" y="2895601"/>
            <a:ext cx="226247" cy="152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>
            <a:stCxn id="29" idx="1"/>
          </p:cNvCxnSpPr>
          <p:nvPr/>
        </p:nvCxnSpPr>
        <p:spPr>
          <a:xfrm flipH="1">
            <a:off x="2867010" y="1742981"/>
            <a:ext cx="1668577" cy="11526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2998518" y="2764796"/>
            <a:ext cx="940539" cy="414010"/>
            <a:chOff x="4268045" y="4794191"/>
            <a:chExt cx="1033698" cy="626279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25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386340" y="5024729"/>
              <a:ext cx="915403" cy="395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1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1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4535587" y="1390556"/>
            <a:ext cx="1066800" cy="70485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회원가입</a:t>
            </a:r>
            <a:endParaRPr lang="en-US" altLang="ko-KR" sz="1400" dirty="0" smtClean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클릭</a:t>
            </a:r>
            <a:endParaRPr lang="ko-KR" altLang="en-US" sz="1400" dirty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379" y="1066800"/>
            <a:ext cx="5704158" cy="6019894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086602" y="1112328"/>
            <a:ext cx="646450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086600" y="1390556"/>
            <a:ext cx="646450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086600" y="1869985"/>
            <a:ext cx="646450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7924800" y="2095406"/>
            <a:ext cx="1905000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086600" y="2349414"/>
            <a:ext cx="1905000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7086600" y="2569130"/>
            <a:ext cx="1905000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7084897" y="2836464"/>
            <a:ext cx="1065129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083427" y="6553200"/>
            <a:ext cx="822574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9200412" y="4876800"/>
            <a:ext cx="822574" cy="1830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6365" y="1075457"/>
            <a:ext cx="3225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7743964" y="1338912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7748293" y="1819727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③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9774654" y="2031959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④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8955675" y="2317121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⑤</a:t>
            </a:r>
            <a:endParaRPr lang="en-US" altLang="ko-KR" sz="12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955675" y="2551844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⑥</a:t>
            </a:r>
            <a:endParaRPr lang="en-US" altLang="ko-KR" sz="12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602276" y="3098903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⑦</a:t>
            </a:r>
            <a:endParaRPr lang="en-US" altLang="ko-KR" sz="12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9668538" y="4622118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⑧</a:t>
            </a:r>
            <a:endParaRPr lang="en-US" altLang="ko-KR" sz="12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9604080" y="6291633"/>
            <a:ext cx="322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⑧</a:t>
            </a:r>
            <a:endParaRPr lang="en-US" altLang="ko-KR" sz="12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892161"/>
              </p:ext>
            </p:extLst>
          </p:nvPr>
        </p:nvGraphicFramePr>
        <p:xfrm>
          <a:off x="10205870" y="1338912"/>
          <a:ext cx="1809057" cy="178832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26331">
                  <a:extLst>
                    <a:ext uri="{9D8B030D-6E8A-4147-A177-3AD203B41FA5}">
                      <a16:colId xmlns:a16="http://schemas.microsoft.com/office/drawing/2014/main" val="2919954974"/>
                    </a:ext>
                  </a:extLst>
                </a:gridCol>
                <a:gridCol w="1482726">
                  <a:extLst>
                    <a:ext uri="{9D8B030D-6E8A-4147-A177-3AD203B41FA5}">
                      <a16:colId xmlns:a16="http://schemas.microsoft.com/office/drawing/2014/main" val="3025095500"/>
                    </a:ext>
                  </a:extLst>
                </a:gridCol>
              </a:tblGrid>
              <a:tr h="2370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①</a:t>
                      </a:r>
                      <a:endParaRPr lang="ko-KR" altLang="en-US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학번입력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6527851"/>
                  </a:ext>
                </a:extLst>
              </a:tr>
              <a:tr h="2370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② </a:t>
                      </a:r>
                      <a:endParaRPr lang="ko-KR" altLang="en-US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비번입력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3283950"/>
                  </a:ext>
                </a:extLst>
              </a:tr>
              <a:tr h="2370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③</a:t>
                      </a:r>
                      <a:endParaRPr lang="ko-KR" altLang="en-US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이름입력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5970290"/>
                  </a:ext>
                </a:extLst>
              </a:tr>
              <a:tr h="2370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④</a:t>
                      </a:r>
                      <a:endParaRPr lang="ko-KR" altLang="en-US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계열 및 전공선택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0383112"/>
                  </a:ext>
                </a:extLst>
              </a:tr>
              <a:tr h="2370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⑤</a:t>
                      </a:r>
                      <a:endParaRPr lang="en-US" altLang="ko-KR" sz="1200" dirty="0" smtClean="0">
                        <a:solidFill>
                          <a:srgbClr val="0000CC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단과대학 은 계열로 입력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0163388"/>
                  </a:ext>
                </a:extLst>
              </a:tr>
              <a:tr h="2370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⑥</a:t>
                      </a:r>
                      <a:endParaRPr lang="en-US" altLang="ko-KR" sz="1200" dirty="0" smtClean="0">
                        <a:solidFill>
                          <a:srgbClr val="0000CC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이메일 입력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9515025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⑦</a:t>
                      </a:r>
                      <a:endParaRPr lang="en-US" altLang="ko-KR" sz="1200" dirty="0" smtClean="0">
                        <a:solidFill>
                          <a:srgbClr val="0000CC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남녀 입력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746864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CC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⑧</a:t>
                      </a:r>
                      <a:endParaRPr lang="en-US" altLang="ko-KR" sz="1200" dirty="0" smtClean="0">
                        <a:solidFill>
                          <a:srgbClr val="0000CC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약관 동의 및 확인</a:t>
                      </a:r>
                      <a:endParaRPr lang="ko-KR" altLang="en-US" sz="10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9544409"/>
                  </a:ext>
                </a:extLst>
              </a:tr>
            </a:tbl>
          </a:graphicData>
        </a:graphic>
      </p:graphicFrame>
      <p:sp>
        <p:nvSpPr>
          <p:cNvPr id="47" name="모서리가 둥근 직사각형 46"/>
          <p:cNvSpPr/>
          <p:nvPr/>
        </p:nvSpPr>
        <p:spPr>
          <a:xfrm>
            <a:off x="152400" y="104218"/>
            <a:ext cx="1752600" cy="3934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접근 및 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08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입사지원서 클리닉 신청</a:t>
            </a:r>
            <a:r>
              <a:rPr lang="en-US" altLang="ko-KR" sz="20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0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학생들이 자소서 작성 후 </a:t>
            </a:r>
            <a:r>
              <a:rPr lang="ko-KR" altLang="en-US" sz="2000" dirty="0" err="1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인사전문가</a:t>
            </a:r>
            <a:r>
              <a:rPr lang="ko-KR" altLang="en-US" sz="20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첨삭 요청</a:t>
            </a:r>
            <a:r>
              <a:rPr lang="en-US" altLang="ko-KR" sz="20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0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79" y="1538005"/>
            <a:ext cx="6488519" cy="4560624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6084109" y="1427684"/>
            <a:ext cx="5650692" cy="2315998"/>
            <a:chOff x="3269531" y="2317310"/>
            <a:chExt cx="5650692" cy="2315998"/>
          </a:xfrm>
        </p:grpSpPr>
        <p:sp>
          <p:nvSpPr>
            <p:cNvPr id="26" name="직사각형 25"/>
            <p:cNvSpPr/>
            <p:nvPr/>
          </p:nvSpPr>
          <p:spPr>
            <a:xfrm>
              <a:off x="3269531" y="4090026"/>
              <a:ext cx="546086" cy="54328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화살표 연결선 26"/>
            <p:cNvCxnSpPr>
              <a:stCxn id="28" idx="1"/>
            </p:cNvCxnSpPr>
            <p:nvPr/>
          </p:nvCxnSpPr>
          <p:spPr>
            <a:xfrm flipH="1">
              <a:off x="3815617" y="2517868"/>
              <a:ext cx="1142206" cy="16483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4957823" y="2317310"/>
              <a:ext cx="3962400" cy="4011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dirty="0" smtClean="0">
                  <a:solidFill>
                    <a:srgbClr val="0000C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① </a:t>
              </a:r>
              <a:r>
                <a:rPr lang="ko-KR" altLang="en-US" sz="1400" dirty="0" smtClean="0">
                  <a:solidFill>
                    <a:srgbClr val="0000C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자소서 </a:t>
              </a:r>
              <a:r>
                <a:rPr lang="ko-KR" altLang="en-US" sz="1400" dirty="0" err="1" smtClean="0">
                  <a:solidFill>
                    <a:srgbClr val="0000CC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첨삭신청</a:t>
              </a:r>
              <a:endParaRPr lang="ko-KR" altLang="en-US" sz="1400" dirty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6630195" y="3559451"/>
            <a:ext cx="974892" cy="403853"/>
            <a:chOff x="4268045" y="4794191"/>
            <a:chExt cx="1071454" cy="539809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2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254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40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2340679"/>
            <a:ext cx="3628862" cy="27432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0972800" y="4793188"/>
            <a:ext cx="428462" cy="3478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7772399" y="5395200"/>
            <a:ext cx="3962400" cy="401116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</a:t>
            </a:r>
            <a:r>
              <a:rPr lang="ko-KR" altLang="en-US" sz="14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등록</a:t>
            </a:r>
            <a:r>
              <a:rPr lang="en-US" altLang="ko-KR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</a:t>
            </a:r>
            <a:r>
              <a:rPr lang="ko-KR" altLang="en-US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클릭 후 </a:t>
            </a:r>
            <a:r>
              <a:rPr lang="en-US" altLang="ko-KR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파일첨부</a:t>
            </a:r>
            <a:r>
              <a:rPr lang="en-US" altLang="ko-KR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</a:t>
            </a:r>
            <a:r>
              <a:rPr lang="ko-KR" altLang="en-US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하고 </a:t>
            </a:r>
            <a:r>
              <a:rPr lang="en-US" altLang="ko-KR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400" dirty="0" err="1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첨삭요청</a:t>
            </a:r>
            <a:r>
              <a:rPr lang="en-US" altLang="ko-KR" sz="14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</a:t>
            </a:r>
            <a:endParaRPr lang="ko-KR" altLang="en-US" sz="1400" dirty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46" name="직선 화살표 연결선 45"/>
          <p:cNvCxnSpPr>
            <a:stCxn id="44" idx="0"/>
            <a:endCxn id="43" idx="1"/>
          </p:cNvCxnSpPr>
          <p:nvPr/>
        </p:nvCxnSpPr>
        <p:spPr>
          <a:xfrm flipV="1">
            <a:off x="9753599" y="4967109"/>
            <a:ext cx="1219201" cy="4280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7772399" y="5907079"/>
            <a:ext cx="3962400" cy="401116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③</a:t>
            </a:r>
            <a:r>
              <a:rPr lang="en-US" altLang="ko-KR" sz="1400" dirty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4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인사전문가가 </a:t>
            </a:r>
            <a:r>
              <a:rPr lang="en-US" altLang="ko-KR" sz="14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400" dirty="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 이내 </a:t>
            </a:r>
            <a:r>
              <a:rPr lang="ko-KR" altLang="en-US" sz="1400" dirty="0" err="1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첨삭완료</a:t>
            </a:r>
            <a:endParaRPr lang="ko-KR" altLang="en-US" sz="1400" dirty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597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경험리스트작성</a:t>
            </a:r>
            <a:endParaRPr lang="ko-KR" altLang="en-US" sz="28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63BA1B3-D394-46A4-BB7F-BC0043C739C1}"/>
              </a:ext>
            </a:extLst>
          </p:cNvPr>
          <p:cNvSpPr/>
          <p:nvPr/>
        </p:nvSpPr>
        <p:spPr>
          <a:xfrm>
            <a:off x="6431429" y="880077"/>
            <a:ext cx="560817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</a:t>
            </a:r>
            <a:r>
              <a:rPr lang="ko-KR" altLang="en-US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경험리스트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작성하기</a:t>
            </a:r>
            <a:r>
              <a:rPr lang="en-US" altLang="ko-KR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반드시 작성</a:t>
            </a:r>
            <a:r>
              <a:rPr lang="en-US" altLang="ko-KR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b="1" dirty="0" err="1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경험리스트</a:t>
            </a:r>
            <a:r>
              <a:rPr lang="ko-KR" altLang="en-US" sz="1400" b="1" dirty="0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작성 내용을 </a:t>
            </a:r>
            <a:r>
              <a:rPr lang="en-US" altLang="ko-KR" sz="1400" b="1" dirty="0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400" b="1" dirty="0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분석하여 맞춤형 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면집질문과</a:t>
            </a:r>
            <a:r>
              <a:rPr lang="ko-KR" altLang="en-US" sz="1400" b="1" dirty="0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답변제시</a:t>
            </a:r>
            <a:endParaRPr lang="en-US" altLang="ko-KR" sz="1400" b="1" dirty="0" smtClean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b="1" dirty="0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대학생활 모든 활동을 정리하여 자소서</a:t>
            </a:r>
            <a:r>
              <a:rPr lang="en-US" altLang="ko-KR" sz="1400" b="1" dirty="0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smtClean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면접 준비는 물론 컨설팅에 활용</a:t>
            </a:r>
            <a:endParaRPr lang="en-US" altLang="ko-KR" sz="1400" b="1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endParaRPr lang="en-US" altLang="ko-KR" sz="1400" b="1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EFC67620-88C1-4D48-B2C1-F3D258D735AC}"/>
              </a:ext>
            </a:extLst>
          </p:cNvPr>
          <p:cNvGrpSpPr/>
          <p:nvPr/>
        </p:nvGrpSpPr>
        <p:grpSpPr>
          <a:xfrm>
            <a:off x="6705600" y="2094535"/>
            <a:ext cx="3199531" cy="3610159"/>
            <a:chOff x="762000" y="990600"/>
            <a:chExt cx="8229600" cy="8599010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621FBAA6-A3F7-4505-8D1F-379699EA2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990600"/>
              <a:ext cx="8229600" cy="8599010"/>
            </a:xfrm>
            <a:prstGeom prst="rect">
              <a:avLst/>
            </a:prstGeom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5555BAE-FE5E-404A-9D56-5068E6C9BB69}"/>
                </a:ext>
              </a:extLst>
            </p:cNvPr>
            <p:cNvSpPr/>
            <p:nvPr/>
          </p:nvSpPr>
          <p:spPr>
            <a:xfrm>
              <a:off x="2209800" y="2590800"/>
              <a:ext cx="381000" cy="1937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BFBC036-2BC4-48E8-92E1-39A5D81E8ADE}"/>
                </a:ext>
              </a:extLst>
            </p:cNvPr>
            <p:cNvSpPr/>
            <p:nvPr/>
          </p:nvSpPr>
          <p:spPr>
            <a:xfrm>
              <a:off x="4901418" y="2590800"/>
              <a:ext cx="737382" cy="306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9" name="그림 28">
            <a:extLst>
              <a:ext uri="{FF2B5EF4-FFF2-40B4-BE49-F238E27FC236}">
                <a16:creationId xmlns:a16="http://schemas.microsoft.com/office/drawing/2014/main" id="{06686F8F-3B89-47D9-9318-8BEF77FE7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37" y="3247841"/>
            <a:ext cx="3199531" cy="3610159"/>
          </a:xfrm>
          <a:prstGeom prst="rect">
            <a:avLst/>
          </a:prstGeom>
        </p:spPr>
      </p:pic>
      <p:grpSp>
        <p:nvGrpSpPr>
          <p:cNvPr id="35" name="그룹 34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37" name="직사각형 36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8" name="그림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5307" y="3572262"/>
            <a:ext cx="1020566" cy="498731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2743200" y="3383066"/>
            <a:ext cx="1464780" cy="837317"/>
          </a:xfrm>
          <a:prstGeom prst="rect">
            <a:avLst/>
          </a:prstGeom>
          <a:noFill/>
        </p:spPr>
      </p:pic>
      <p:grpSp>
        <p:nvGrpSpPr>
          <p:cNvPr id="40" name="그룹 39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3772598" y="3786326"/>
            <a:ext cx="974892" cy="403853"/>
            <a:chOff x="4268045" y="4794191"/>
            <a:chExt cx="1071454" cy="539809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41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254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40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" name="모서리가 둥근 직사각형 23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316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63BA1B3-D394-46A4-BB7F-BC0043C739C1}"/>
              </a:ext>
            </a:extLst>
          </p:cNvPr>
          <p:cNvSpPr/>
          <p:nvPr/>
        </p:nvSpPr>
        <p:spPr>
          <a:xfrm>
            <a:off x="6400800" y="866009"/>
            <a:ext cx="53433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</a:t>
            </a:r>
            <a:r>
              <a:rPr lang="ko-KR" altLang="en-US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나의역량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STORY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작성하기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본인의 경험을 언제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어떤상황에서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어떤역할을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했는지에 대해 사례를 보고 자신만의 스토리 작성하기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E8CAA46-6E9B-4CB9-9770-B3278960D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990" y="2170347"/>
            <a:ext cx="4928051" cy="4520843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나의 </a:t>
            </a:r>
            <a:r>
              <a:rPr lang="ko-KR" altLang="en-US" sz="2800" dirty="0" err="1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역량스토리</a:t>
            </a:r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(STAR </a:t>
            </a:r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방식 사례</a:t>
            </a:r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8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14" name="직사각형 13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581400"/>
            <a:ext cx="838200" cy="4572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3703181" y="3391341"/>
            <a:ext cx="1464780" cy="837317"/>
          </a:xfrm>
          <a:prstGeom prst="rect">
            <a:avLst/>
          </a:prstGeom>
          <a:noFill/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4686387" y="3657600"/>
            <a:ext cx="952412" cy="416781"/>
            <a:chOff x="4268045" y="4794191"/>
            <a:chExt cx="1071454" cy="539809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18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254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40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902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4E246ED4-3982-48AE-AF50-6EE4B20AE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3720" y="2890491"/>
            <a:ext cx="3201448" cy="394144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324A598B-B1F4-489E-B454-5F938696A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923" y="2126589"/>
            <a:ext cx="3201448" cy="4045611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120562A-A587-4873-A818-97A5989E0693}"/>
              </a:ext>
            </a:extLst>
          </p:cNvPr>
          <p:cNvSpPr/>
          <p:nvPr/>
        </p:nvSpPr>
        <p:spPr>
          <a:xfrm>
            <a:off x="6485027" y="943570"/>
            <a:ext cx="52497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이력서 작성 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본인이 취업을 위한 조건이 어느 정도 갖춰 졌는지 추가 적으로 준비 해야 될 사항 체크하기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이력서 작성</a:t>
            </a:r>
            <a:endParaRPr lang="ko-KR" altLang="en-US" sz="24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19" name="직사각형 18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363" y="3504317"/>
            <a:ext cx="950454" cy="5334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1981200" y="3352800"/>
            <a:ext cx="1464780" cy="837317"/>
          </a:xfrm>
          <a:prstGeom prst="rect">
            <a:avLst/>
          </a:prstGeom>
          <a:noFill/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2965192" y="3681874"/>
            <a:ext cx="949570" cy="465167"/>
            <a:chOff x="4268045" y="4794191"/>
            <a:chExt cx="1071454" cy="705652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23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420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0287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자기소개서마법사</a:t>
            </a:r>
            <a:r>
              <a:rPr lang="en-US" altLang="ko-KR" sz="32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(</a:t>
            </a:r>
            <a:r>
              <a:rPr lang="ko-KR" altLang="en-US" sz="32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기본형</a:t>
            </a:r>
            <a:r>
              <a:rPr lang="en-US" altLang="ko-KR" sz="32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32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작성 </a:t>
            </a:r>
            <a:endParaRPr lang="ko-KR" altLang="en-US" sz="32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2" name="그림 2">
            <a:extLst>
              <a:ext uri="{FF2B5EF4-FFF2-40B4-BE49-F238E27FC236}">
                <a16:creationId xmlns:a16="http://schemas.microsoft.com/office/drawing/2014/main" id="{725ABBD0-6B6A-427D-A2E0-96BCE9EE4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068" y="870634"/>
            <a:ext cx="5051902" cy="296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23">
            <a:extLst>
              <a:ext uri="{FF2B5EF4-FFF2-40B4-BE49-F238E27FC236}">
                <a16:creationId xmlns:a16="http://schemas.microsoft.com/office/drawing/2014/main" id="{066DD657-BB1B-4066-A587-BA2375D0849A}"/>
              </a:ext>
            </a:extLst>
          </p:cNvPr>
          <p:cNvGrpSpPr>
            <a:grpSpLocks/>
          </p:cNvGrpSpPr>
          <p:nvPr/>
        </p:nvGrpSpPr>
        <p:grpSpPr bwMode="auto">
          <a:xfrm>
            <a:off x="10492225" y="2561156"/>
            <a:ext cx="804029" cy="473695"/>
            <a:chOff x="7158712" y="4031703"/>
            <a:chExt cx="1799740" cy="592329"/>
          </a:xfrm>
        </p:grpSpPr>
        <p:pic>
          <p:nvPicPr>
            <p:cNvPr id="19" name="그림 24">
              <a:extLst>
                <a:ext uri="{FF2B5EF4-FFF2-40B4-BE49-F238E27FC236}">
                  <a16:creationId xmlns:a16="http://schemas.microsoft.com/office/drawing/2014/main" id="{8EE3623E-E669-44FB-9930-71637E6F1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8712" y="4031703"/>
              <a:ext cx="447173" cy="447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BD5B414-581D-41EA-BC97-E0EBDF553442}"/>
                </a:ext>
              </a:extLst>
            </p:cNvPr>
            <p:cNvSpPr/>
            <p:nvPr/>
          </p:nvSpPr>
          <p:spPr>
            <a:xfrm>
              <a:off x="7554833" y="4261336"/>
              <a:ext cx="1403619" cy="3626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6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96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8FB6C05-9D55-4CA1-8CC6-D530E1E251CE}"/>
              </a:ext>
            </a:extLst>
          </p:cNvPr>
          <p:cNvSpPr/>
          <p:nvPr/>
        </p:nvSpPr>
        <p:spPr>
          <a:xfrm>
            <a:off x="8874489" y="2529346"/>
            <a:ext cx="1499873" cy="290054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pic>
        <p:nvPicPr>
          <p:cNvPr id="22" name="그림 3">
            <a:extLst>
              <a:ext uri="{FF2B5EF4-FFF2-40B4-BE49-F238E27FC236}">
                <a16:creationId xmlns:a16="http://schemas.microsoft.com/office/drawing/2014/main" id="{CBFD38F4-C00C-4870-B96D-E38EFEB72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70" y="4346751"/>
            <a:ext cx="5557091" cy="2043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그룹 23">
            <a:extLst>
              <a:ext uri="{FF2B5EF4-FFF2-40B4-BE49-F238E27FC236}">
                <a16:creationId xmlns:a16="http://schemas.microsoft.com/office/drawing/2014/main" id="{AC276F2A-FCB8-43E1-B441-EDBC61C1071C}"/>
              </a:ext>
            </a:extLst>
          </p:cNvPr>
          <p:cNvGrpSpPr>
            <a:grpSpLocks/>
          </p:cNvGrpSpPr>
          <p:nvPr/>
        </p:nvGrpSpPr>
        <p:grpSpPr bwMode="auto">
          <a:xfrm>
            <a:off x="8946374" y="5767845"/>
            <a:ext cx="914843" cy="383920"/>
            <a:chOff x="7158712" y="4031703"/>
            <a:chExt cx="2010916" cy="602571"/>
          </a:xfrm>
        </p:grpSpPr>
        <p:pic>
          <p:nvPicPr>
            <p:cNvPr id="24" name="그림 24">
              <a:extLst>
                <a:ext uri="{FF2B5EF4-FFF2-40B4-BE49-F238E27FC236}">
                  <a16:creationId xmlns:a16="http://schemas.microsoft.com/office/drawing/2014/main" id="{99B4A4BF-A5DD-40D0-910F-5430DF2F4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8712" y="4031703"/>
              <a:ext cx="447173" cy="447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732D3B9-39DF-47D0-9073-981F69A23AAA}"/>
                </a:ext>
              </a:extLst>
            </p:cNvPr>
            <p:cNvSpPr/>
            <p:nvPr/>
          </p:nvSpPr>
          <p:spPr>
            <a:xfrm>
              <a:off x="7382582" y="4257485"/>
              <a:ext cx="1787046" cy="3767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6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96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A48A9AE-54D7-4D9A-B24A-C7124E73BE84}"/>
              </a:ext>
            </a:extLst>
          </p:cNvPr>
          <p:cNvSpPr/>
          <p:nvPr/>
        </p:nvSpPr>
        <p:spPr>
          <a:xfrm>
            <a:off x="7815276" y="5781913"/>
            <a:ext cx="1039479" cy="2999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20EF0EF-6A8E-49EA-9D90-320C1EABABF5}"/>
              </a:ext>
            </a:extLst>
          </p:cNvPr>
          <p:cNvSpPr/>
          <p:nvPr/>
        </p:nvSpPr>
        <p:spPr>
          <a:xfrm>
            <a:off x="6294498" y="3808607"/>
            <a:ext cx="37639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①서비스 받을 본인의 학력 선택 클릭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9AA4E8A-FBBA-4FFD-B4B4-E24389FCC7B7}"/>
              </a:ext>
            </a:extLst>
          </p:cNvPr>
          <p:cNvSpPr/>
          <p:nvPr/>
        </p:nvSpPr>
        <p:spPr>
          <a:xfrm>
            <a:off x="6294498" y="6305532"/>
            <a:ext cx="5843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59543">
              <a:defRPr/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②직무 선택하기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직무는 최초 </a:t>
            </a:r>
            <a:r>
              <a:rPr lang="ko-KR" altLang="en-US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선택시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 동안 유지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763" y="3558376"/>
            <a:ext cx="1028437" cy="514186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4586088" y="3351742"/>
            <a:ext cx="1464780" cy="837317"/>
          </a:xfrm>
          <a:prstGeom prst="rect">
            <a:avLst/>
          </a:prstGeom>
          <a:noFill/>
        </p:spPr>
      </p:pic>
      <p:grpSp>
        <p:nvGrpSpPr>
          <p:cNvPr id="54" name="그룹 53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526683" y="3643951"/>
            <a:ext cx="949570" cy="465167"/>
            <a:chOff x="4268045" y="4794191"/>
            <a:chExt cx="1071454" cy="705652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55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420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모서리가 둥근 직사각형 28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2648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자기소개서마법사</a:t>
            </a:r>
            <a:r>
              <a:rPr lang="en-US" altLang="ko-KR" sz="32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32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32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기본형</a:t>
            </a:r>
            <a:r>
              <a:rPr lang="en-US" altLang="ko-KR" sz="32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32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작성 </a:t>
            </a:r>
          </a:p>
        </p:txBody>
      </p:sp>
      <p:pic>
        <p:nvPicPr>
          <p:cNvPr id="29" name="그림 26">
            <a:extLst>
              <a:ext uri="{FF2B5EF4-FFF2-40B4-BE49-F238E27FC236}">
                <a16:creationId xmlns:a16="http://schemas.microsoft.com/office/drawing/2014/main" id="{4137C6B1-492E-4CD1-9E7F-73C6066A0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293" y="914400"/>
            <a:ext cx="514826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직사각형 2">
            <a:extLst>
              <a:ext uri="{FF2B5EF4-FFF2-40B4-BE49-F238E27FC236}">
                <a16:creationId xmlns:a16="http://schemas.microsoft.com/office/drawing/2014/main" id="{314A3359-4EA0-487F-A381-BBE65B74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106" y="1984375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9pPr>
          </a:lstStyle>
          <a:p>
            <a:r>
              <a:rPr lang="ko-KR" altLang="en-US" sz="1800" dirty="0">
                <a:solidFill>
                  <a:srgbClr val="C0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①</a:t>
            </a:r>
            <a:endParaRPr lang="ko-KR" altLang="en-US" sz="1800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33" name="직사각형 33">
            <a:extLst>
              <a:ext uri="{FF2B5EF4-FFF2-40B4-BE49-F238E27FC236}">
                <a16:creationId xmlns:a16="http://schemas.microsoft.com/office/drawing/2014/main" id="{DA05D971-23F9-4B12-9A32-B8AD5E546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9943" y="2776538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9pPr>
          </a:lstStyle>
          <a:p>
            <a:r>
              <a:rPr lang="ko-KR" altLang="en-US" sz="1800">
                <a:solidFill>
                  <a:srgbClr val="C0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②</a:t>
            </a:r>
            <a:endParaRPr lang="ko-KR" altLang="en-US" sz="180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35" name="직사각형 38">
            <a:extLst>
              <a:ext uri="{FF2B5EF4-FFF2-40B4-BE49-F238E27FC236}">
                <a16:creationId xmlns:a16="http://schemas.microsoft.com/office/drawing/2014/main" id="{172547F7-F1D9-4D0A-892A-E3457D67E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343" y="3765550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9pPr>
          </a:lstStyle>
          <a:p>
            <a:r>
              <a:rPr lang="ko-KR" altLang="en-US" sz="1800">
                <a:solidFill>
                  <a:srgbClr val="C0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③</a:t>
            </a:r>
            <a:endParaRPr lang="ko-KR" altLang="en-US" sz="180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36" name="직사각형 40">
            <a:extLst>
              <a:ext uri="{FF2B5EF4-FFF2-40B4-BE49-F238E27FC236}">
                <a16:creationId xmlns:a16="http://schemas.microsoft.com/office/drawing/2014/main" id="{B9848158-B640-4F71-B1D8-0E1BEDE85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69787" y="2135502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9pPr>
          </a:lstStyle>
          <a:p>
            <a:r>
              <a:rPr lang="ko-KR" altLang="en-US" sz="1800" dirty="0">
                <a:solidFill>
                  <a:srgbClr val="C0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④</a:t>
            </a:r>
            <a:endParaRPr lang="ko-KR" altLang="en-US" sz="1800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324600" y="539730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자신과 유사한 속성 선택 후 자신에 맞게 수정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 합격 사례 보고 사례작성 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③ 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단계 헤드라인 사례보고 작성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④ 키워드 검색으로 다양한 사례 보고 참조하여 작성하기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⑤ 임시저장 하고 다운로드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4A25093-B3BA-45C3-96D7-6C3CCE14D244}"/>
              </a:ext>
            </a:extLst>
          </p:cNvPr>
          <p:cNvSpPr/>
          <p:nvPr/>
        </p:nvSpPr>
        <p:spPr>
          <a:xfrm>
            <a:off x="11072106" y="3187626"/>
            <a:ext cx="555484" cy="175215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1E0E477-5923-47ED-83D5-073C71A9FF2F}"/>
              </a:ext>
            </a:extLst>
          </p:cNvPr>
          <p:cNvSpPr/>
          <p:nvPr/>
        </p:nvSpPr>
        <p:spPr>
          <a:xfrm>
            <a:off x="8101279" y="2187542"/>
            <a:ext cx="2814546" cy="708687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36A5EF3-BCB9-4357-A791-1F088EFAE8AC}"/>
              </a:ext>
            </a:extLst>
          </p:cNvPr>
          <p:cNvSpPr/>
          <p:nvPr/>
        </p:nvSpPr>
        <p:spPr>
          <a:xfrm>
            <a:off x="8101279" y="2942877"/>
            <a:ext cx="2814546" cy="708687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AB31C5DE-DD56-45F0-9746-739F32A28169}"/>
              </a:ext>
            </a:extLst>
          </p:cNvPr>
          <p:cNvSpPr/>
          <p:nvPr/>
        </p:nvSpPr>
        <p:spPr>
          <a:xfrm>
            <a:off x="8101279" y="3800144"/>
            <a:ext cx="2814546" cy="708687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9593F9B-0ADD-41A5-A9A0-7D402A187809}"/>
              </a:ext>
            </a:extLst>
          </p:cNvPr>
          <p:cNvSpPr/>
          <p:nvPr/>
        </p:nvSpPr>
        <p:spPr>
          <a:xfrm>
            <a:off x="11614751" y="299350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C0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⑤</a:t>
            </a:r>
            <a:endParaRPr lang="ko-KR" altLang="en-US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EF1ACC5-EAA9-4545-BF68-09CBE26DD980}"/>
              </a:ext>
            </a:extLst>
          </p:cNvPr>
          <p:cNvSpPr/>
          <p:nvPr/>
        </p:nvSpPr>
        <p:spPr>
          <a:xfrm>
            <a:off x="11084945" y="2382505"/>
            <a:ext cx="542645" cy="763365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300163"/>
            <a:ext cx="1490324" cy="949035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E8FB6C05-9D55-4CA1-8CC6-D530E1E251CE}"/>
              </a:ext>
            </a:extLst>
          </p:cNvPr>
          <p:cNvSpPr/>
          <p:nvPr/>
        </p:nvSpPr>
        <p:spPr>
          <a:xfrm>
            <a:off x="2895600" y="1273272"/>
            <a:ext cx="1499873" cy="946666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3398287" y="1805579"/>
            <a:ext cx="949570" cy="465167"/>
            <a:chOff x="4268045" y="4794191"/>
            <a:chExt cx="1071454" cy="705652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27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420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34" name="직사각형 33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7" name="그림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763" y="3558376"/>
            <a:ext cx="1028437" cy="514186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4586088" y="3351742"/>
            <a:ext cx="1464780" cy="837317"/>
          </a:xfrm>
          <a:prstGeom prst="rect">
            <a:avLst/>
          </a:prstGeom>
          <a:noFill/>
        </p:spPr>
      </p:pic>
      <p:grpSp>
        <p:nvGrpSpPr>
          <p:cNvPr id="44" name="그룹 43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526683" y="3643951"/>
            <a:ext cx="949570" cy="465167"/>
            <a:chOff x="4268045" y="4794191"/>
            <a:chExt cx="1071454" cy="705652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45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420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5011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AI </a:t>
            </a:r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 작성기</a:t>
            </a:r>
            <a:endParaRPr lang="ko-KR" altLang="en-US" sz="28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22" name="직사각형 21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2743200"/>
            <a:ext cx="914400" cy="50180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1" y="1495425"/>
            <a:ext cx="1524000" cy="961129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2980971" y="1465516"/>
            <a:ext cx="1447800" cy="950504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1864556" y="2553220"/>
            <a:ext cx="1431596" cy="799579"/>
          </a:xfrm>
          <a:prstGeom prst="rect">
            <a:avLst/>
          </a:prstGeom>
          <a:noFill/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2812806" y="2920846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3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3752851" y="1994867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9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8778" y="838199"/>
            <a:ext cx="5180371" cy="3352801"/>
          </a:xfrm>
          <a:prstGeom prst="rect">
            <a:avLst/>
          </a:prstGeom>
        </p:spPr>
      </p:pic>
      <p:sp>
        <p:nvSpPr>
          <p:cNvPr id="41" name="직사각형 2">
            <a:extLst>
              <a:ext uri="{FF2B5EF4-FFF2-40B4-BE49-F238E27FC236}">
                <a16:creationId xmlns:a16="http://schemas.microsoft.com/office/drawing/2014/main" id="{314A3359-4EA0-487F-A381-BBE65B74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3516868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9pPr>
          </a:lstStyle>
          <a:p>
            <a:r>
              <a:rPr lang="ko-KR" altLang="en-US" sz="1800" dirty="0">
                <a:solidFill>
                  <a:srgbClr val="C0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①</a:t>
            </a:r>
            <a:endParaRPr lang="ko-KR" altLang="en-US" sz="1800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553200" y="5257800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새로작성하기 클릭 후 작성</a:t>
            </a:r>
            <a:endParaRPr lang="ko-KR" altLang="en-US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1E0E477-5923-47ED-83D5-073C71A9FF2F}"/>
              </a:ext>
            </a:extLst>
          </p:cNvPr>
          <p:cNvSpPr/>
          <p:nvPr/>
        </p:nvSpPr>
        <p:spPr>
          <a:xfrm>
            <a:off x="9372600" y="3542879"/>
            <a:ext cx="2396549" cy="304799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44" name="직사각형 2">
            <a:extLst>
              <a:ext uri="{FF2B5EF4-FFF2-40B4-BE49-F238E27FC236}">
                <a16:creationId xmlns:a16="http://schemas.microsoft.com/office/drawing/2014/main" id="{314A3359-4EA0-487F-A381-BBE65B74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3897868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</a:defRPr>
            </a:lvl9pPr>
          </a:lstStyle>
          <a:p>
            <a:r>
              <a:rPr lang="ko-KR" altLang="en-US" sz="1800" dirty="0" smtClean="0">
                <a:solidFill>
                  <a:srgbClr val="C0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②</a:t>
            </a:r>
            <a:endParaRPr lang="ko-KR" altLang="en-US" sz="1800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1E0E477-5923-47ED-83D5-073C71A9FF2F}"/>
              </a:ext>
            </a:extLst>
          </p:cNvPr>
          <p:cNvSpPr/>
          <p:nvPr/>
        </p:nvSpPr>
        <p:spPr>
          <a:xfrm>
            <a:off x="9372600" y="3927953"/>
            <a:ext cx="2396549" cy="263047"/>
          </a:xfrm>
          <a:prstGeom prst="rect">
            <a:avLst/>
          </a:prstGeom>
          <a:noFill/>
          <a:ln w="3111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553200" y="5705897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</a:t>
            </a:r>
            <a:r>
              <a:rPr lang="en-US" altLang="ko-KR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과거 작성한 내용 불러오기</a:t>
            </a:r>
            <a:endParaRPr lang="ko-KR" altLang="en-US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203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AI </a:t>
            </a:r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 작성기</a:t>
            </a:r>
            <a:endParaRPr lang="ko-KR" altLang="en-US" sz="28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22" name="직사각형 21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2743200"/>
            <a:ext cx="914400" cy="50180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1" y="1495425"/>
            <a:ext cx="1524000" cy="961129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2980971" y="1465516"/>
            <a:ext cx="1447800" cy="950504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1864556" y="2553220"/>
            <a:ext cx="1431596" cy="799579"/>
          </a:xfrm>
          <a:prstGeom prst="rect">
            <a:avLst/>
          </a:prstGeom>
          <a:noFill/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2812806" y="2920846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3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3752851" y="1994867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9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553200" y="5257800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지원기업작성</a:t>
            </a:r>
            <a:endParaRPr lang="ko-KR" altLang="en-US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553200" y="5705897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</a:t>
            </a:r>
            <a:r>
              <a:rPr lang="en-US" altLang="ko-KR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지원하는 직무 선택 후 다음단계</a:t>
            </a:r>
            <a:endParaRPr lang="ko-KR" altLang="en-US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2778" y="840764"/>
            <a:ext cx="5857821" cy="3609975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6489478" y="1684719"/>
            <a:ext cx="1340406" cy="642468"/>
            <a:chOff x="9103301" y="3206720"/>
            <a:chExt cx="1340406" cy="642468"/>
          </a:xfrm>
        </p:grpSpPr>
        <p:sp>
          <p:nvSpPr>
            <p:cNvPr id="24" name="직사각형 2">
              <a:extLst>
                <a:ext uri="{FF2B5EF4-FFF2-40B4-BE49-F238E27FC236}">
                  <a16:creationId xmlns:a16="http://schemas.microsoft.com/office/drawing/2014/main" id="{314A3359-4EA0-487F-A381-BBE65B74A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3301" y="320672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1pPr>
              <a:lvl2pPr marL="742950" indent="-28575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2pPr>
              <a:lvl3pPr marL="11430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3pPr>
              <a:lvl4pPr marL="16002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4pPr>
              <a:lvl5pPr marL="20574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9pPr>
            </a:lstStyle>
            <a:p>
              <a:r>
                <a:rPr lang="ko-KR" altLang="en-US" sz="1800" dirty="0">
                  <a:solidFill>
                    <a:srgbClr val="C00000"/>
                  </a:solidFill>
                  <a:latin typeface="a옛날목욕탕L" panose="02020600000000000000" pitchFamily="18" charset="-127"/>
                  <a:ea typeface="a옛날목욕탕L" panose="02020600000000000000" pitchFamily="18" charset="-127"/>
                </a:rPr>
                <a:t>①</a:t>
              </a:r>
              <a:endParaRPr lang="ko-KR" altLang="en-US" sz="1800" dirty="0">
                <a:latin typeface="a옛날목욕탕L" panose="02020600000000000000" pitchFamily="18" charset="-127"/>
                <a:ea typeface="a옛날목욕탕L" panose="02020600000000000000" pitchFamily="18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1E0E477-5923-47ED-83D5-073C71A9FF2F}"/>
                </a:ext>
              </a:extLst>
            </p:cNvPr>
            <p:cNvSpPr/>
            <p:nvPr/>
          </p:nvSpPr>
          <p:spPr>
            <a:xfrm>
              <a:off x="9407098" y="3544389"/>
              <a:ext cx="1036609" cy="304799"/>
            </a:xfrm>
            <a:prstGeom prst="rect">
              <a:avLst/>
            </a:prstGeom>
            <a:noFill/>
            <a:ln w="3111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96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7772400" y="1676400"/>
            <a:ext cx="1036609" cy="661518"/>
            <a:chOff x="9407098" y="3187670"/>
            <a:chExt cx="1036609" cy="661518"/>
          </a:xfrm>
        </p:grpSpPr>
        <p:sp>
          <p:nvSpPr>
            <p:cNvPr id="35" name="직사각형 2">
              <a:extLst>
                <a:ext uri="{FF2B5EF4-FFF2-40B4-BE49-F238E27FC236}">
                  <a16:creationId xmlns:a16="http://schemas.microsoft.com/office/drawing/2014/main" id="{314A3359-4EA0-487F-A381-BBE65B74A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0231" y="318767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1pPr>
              <a:lvl2pPr marL="742950" indent="-28575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2pPr>
              <a:lvl3pPr marL="11430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3pPr>
              <a:lvl4pPr marL="16002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4pPr>
              <a:lvl5pPr marL="20574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9pPr>
            </a:lstStyle>
            <a:p>
              <a:r>
                <a:rPr lang="ko-KR" altLang="en-US" sz="1800" dirty="0" smtClean="0">
                  <a:solidFill>
                    <a:srgbClr val="C00000"/>
                  </a:solidFill>
                  <a:latin typeface="a옛날목욕탕L" panose="02020600000000000000" pitchFamily="18" charset="-127"/>
                  <a:ea typeface="a옛날목욕탕L" panose="02020600000000000000" pitchFamily="18" charset="-127"/>
                </a:rPr>
                <a:t>②</a:t>
              </a:r>
              <a:endParaRPr lang="ko-KR" altLang="en-US" sz="1800" dirty="0">
                <a:latin typeface="a옛날목욕탕L" panose="02020600000000000000" pitchFamily="18" charset="-127"/>
                <a:ea typeface="a옛날목욕탕L" panose="02020600000000000000" pitchFamily="18" charset="-127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B1E0E477-5923-47ED-83D5-073C71A9FF2F}"/>
                </a:ext>
              </a:extLst>
            </p:cNvPr>
            <p:cNvSpPr/>
            <p:nvPr/>
          </p:nvSpPr>
          <p:spPr>
            <a:xfrm>
              <a:off x="9407098" y="3544389"/>
              <a:ext cx="1036609" cy="304799"/>
            </a:xfrm>
            <a:prstGeom prst="rect">
              <a:avLst/>
            </a:prstGeom>
            <a:noFill/>
            <a:ln w="3111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96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타원형 설명선 6"/>
          <p:cNvSpPr/>
          <p:nvPr/>
        </p:nvSpPr>
        <p:spPr>
          <a:xfrm>
            <a:off x="9829800" y="761999"/>
            <a:ext cx="1828800" cy="914402"/>
          </a:xfrm>
          <a:prstGeom prst="wedgeEllipseCallout">
            <a:avLst>
              <a:gd name="adj1" fmla="val -50000"/>
              <a:gd name="adj2" fmla="val 613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AI</a:t>
            </a:r>
            <a:r>
              <a:rPr lang="ko-KR" altLang="en-US" sz="1400" dirty="0" smtClean="0"/>
              <a:t>가 진출할 수 있는 분야 알려줌 </a:t>
            </a:r>
            <a:endParaRPr lang="ko-KR" altLang="en-US" sz="1400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3638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AI </a:t>
            </a:r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 작성기</a:t>
            </a:r>
            <a:endParaRPr lang="ko-KR" altLang="en-US" sz="28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22" name="직사각형 21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2743200"/>
            <a:ext cx="914400" cy="50180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1" y="1495425"/>
            <a:ext cx="1524000" cy="961129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2980971" y="1465516"/>
            <a:ext cx="1447800" cy="950504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1864556" y="2553220"/>
            <a:ext cx="1431596" cy="799579"/>
          </a:xfrm>
          <a:prstGeom prst="rect">
            <a:avLst/>
          </a:prstGeom>
          <a:noFill/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2812806" y="2920846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3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3752851" y="1994867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9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553200" y="5800303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본인이 작성할 항목 </a:t>
            </a:r>
            <a:r>
              <a:rPr lang="ko-KR" altLang="en-US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입력후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다음단계</a:t>
            </a:r>
            <a:endParaRPr lang="ko-KR" altLang="en-US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553200" y="6248400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</a:t>
            </a:r>
            <a:r>
              <a:rPr lang="en-US" altLang="ko-KR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작성할 항목을 선택 후 검색하기</a:t>
            </a:r>
            <a:endParaRPr lang="ko-KR" altLang="en-US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2874" y="895350"/>
            <a:ext cx="5376725" cy="2457449"/>
          </a:xfrm>
          <a:prstGeom prst="rect">
            <a:avLst/>
          </a:prstGeom>
        </p:spPr>
      </p:pic>
      <p:grpSp>
        <p:nvGrpSpPr>
          <p:cNvPr id="57" name="그룹 56"/>
          <p:cNvGrpSpPr/>
          <p:nvPr/>
        </p:nvGrpSpPr>
        <p:grpSpPr>
          <a:xfrm>
            <a:off x="6782518" y="1872692"/>
            <a:ext cx="4952283" cy="1480108"/>
            <a:chOff x="9103301" y="3206720"/>
            <a:chExt cx="4952283" cy="1480108"/>
          </a:xfrm>
        </p:grpSpPr>
        <p:sp>
          <p:nvSpPr>
            <p:cNvPr id="58" name="직사각형 2">
              <a:extLst>
                <a:ext uri="{FF2B5EF4-FFF2-40B4-BE49-F238E27FC236}">
                  <a16:creationId xmlns:a16="http://schemas.microsoft.com/office/drawing/2014/main" id="{314A3359-4EA0-487F-A381-BBE65B74A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3301" y="320672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1pPr>
              <a:lvl2pPr marL="742950" indent="-28575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2pPr>
              <a:lvl3pPr marL="11430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3pPr>
              <a:lvl4pPr marL="16002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4pPr>
              <a:lvl5pPr marL="20574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9pPr>
            </a:lstStyle>
            <a:p>
              <a:r>
                <a:rPr lang="ko-KR" altLang="en-US" sz="1800" dirty="0">
                  <a:solidFill>
                    <a:srgbClr val="C00000"/>
                  </a:solidFill>
                  <a:latin typeface="a옛날목욕탕L" panose="02020600000000000000" pitchFamily="18" charset="-127"/>
                  <a:ea typeface="a옛날목욕탕L" panose="02020600000000000000" pitchFamily="18" charset="-127"/>
                </a:rPr>
                <a:t>①</a:t>
              </a:r>
              <a:endParaRPr lang="ko-KR" altLang="en-US" sz="1800" dirty="0">
                <a:latin typeface="a옛날목욕탕L" panose="02020600000000000000" pitchFamily="18" charset="-127"/>
                <a:ea typeface="a옛날목욕탕L" panose="02020600000000000000" pitchFamily="18" charset="-127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B1E0E477-5923-47ED-83D5-073C71A9FF2F}"/>
                </a:ext>
              </a:extLst>
            </p:cNvPr>
            <p:cNvSpPr/>
            <p:nvPr/>
          </p:nvSpPr>
          <p:spPr>
            <a:xfrm>
              <a:off x="9169218" y="3544390"/>
              <a:ext cx="4886366" cy="1142438"/>
            </a:xfrm>
            <a:prstGeom prst="rect">
              <a:avLst/>
            </a:prstGeom>
            <a:noFill/>
            <a:ln w="3111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96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2874" y="3601274"/>
            <a:ext cx="5300526" cy="2104623"/>
          </a:xfrm>
          <a:prstGeom prst="rect">
            <a:avLst/>
          </a:prstGeom>
        </p:spPr>
      </p:pic>
      <p:grpSp>
        <p:nvGrpSpPr>
          <p:cNvPr id="60" name="그룹 59"/>
          <p:cNvGrpSpPr/>
          <p:nvPr/>
        </p:nvGrpSpPr>
        <p:grpSpPr>
          <a:xfrm>
            <a:off x="6553200" y="4371099"/>
            <a:ext cx="3200400" cy="698791"/>
            <a:chOff x="8993627" y="3988036"/>
            <a:chExt cx="3200400" cy="698791"/>
          </a:xfrm>
        </p:grpSpPr>
        <p:sp>
          <p:nvSpPr>
            <p:cNvPr id="61" name="직사각형 2">
              <a:extLst>
                <a:ext uri="{FF2B5EF4-FFF2-40B4-BE49-F238E27FC236}">
                  <a16:creationId xmlns:a16="http://schemas.microsoft.com/office/drawing/2014/main" id="{314A3359-4EA0-487F-A381-BBE65B74A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3627" y="3988036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1pPr>
              <a:lvl2pPr marL="742950" indent="-28575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2pPr>
              <a:lvl3pPr marL="11430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3pPr>
              <a:lvl4pPr marL="16002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4pPr>
              <a:lvl5pPr marL="20574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9pPr>
            </a:lstStyle>
            <a:p>
              <a:r>
                <a:rPr lang="ko-KR" altLang="en-US" sz="1800" dirty="0" smtClean="0">
                  <a:latin typeface="a옛날목욕탕L" panose="02020600000000000000" pitchFamily="18" charset="-127"/>
                  <a:ea typeface="a옛날목욕탕L" panose="02020600000000000000" pitchFamily="18" charset="-127"/>
                </a:rPr>
                <a:t>②</a:t>
              </a:r>
              <a:endParaRPr lang="ko-KR" altLang="en-US" sz="1800" dirty="0">
                <a:latin typeface="a옛날목욕탕L" panose="02020600000000000000" pitchFamily="18" charset="-127"/>
                <a:ea typeface="a옛날목욕탕L" panose="02020600000000000000" pitchFamily="18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B1E0E477-5923-47ED-83D5-073C71A9FF2F}"/>
                </a:ext>
              </a:extLst>
            </p:cNvPr>
            <p:cNvSpPr/>
            <p:nvPr/>
          </p:nvSpPr>
          <p:spPr>
            <a:xfrm>
              <a:off x="9169218" y="4306464"/>
              <a:ext cx="3024809" cy="380363"/>
            </a:xfrm>
            <a:prstGeom prst="rect">
              <a:avLst/>
            </a:prstGeom>
            <a:noFill/>
            <a:ln w="3111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960" dirty="0">
                <a:solidFill>
                  <a:srgbClr val="FFFFFF"/>
                </a:solidFill>
              </a:endParaRPr>
            </a:p>
          </p:txBody>
        </p:sp>
      </p:grpSp>
      <p:sp>
        <p:nvSpPr>
          <p:cNvPr id="26" name="모서리가 둥근 직사각형 25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3922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AI </a:t>
            </a:r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 작성기</a:t>
            </a:r>
            <a:endParaRPr lang="ko-KR" altLang="en-US" sz="28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22" name="직사각형 21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2743200"/>
            <a:ext cx="914400" cy="50180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1" y="1495425"/>
            <a:ext cx="1524000" cy="961129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2980971" y="1465516"/>
            <a:ext cx="1447800" cy="950504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1864556" y="2553220"/>
            <a:ext cx="1431596" cy="799579"/>
          </a:xfrm>
          <a:prstGeom prst="rect">
            <a:avLst/>
          </a:prstGeom>
          <a:noFill/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2812806" y="2920846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3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3752851" y="1994867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9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DAED0D0-5966-4D5C-8543-B5711EE2EF74}"/>
              </a:ext>
            </a:extLst>
          </p:cNvPr>
          <p:cNvSpPr/>
          <p:nvPr/>
        </p:nvSpPr>
        <p:spPr>
          <a:xfrm>
            <a:off x="6553200" y="5800303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맘에 드는 항목 선택 후 다음 화면에서 수정하기</a:t>
            </a:r>
            <a:endParaRPr lang="ko-KR" altLang="en-US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3461" y="876299"/>
            <a:ext cx="4932319" cy="4586288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7239717" y="2380918"/>
            <a:ext cx="2209083" cy="1480108"/>
            <a:chOff x="9103301" y="3206720"/>
            <a:chExt cx="2209083" cy="1480108"/>
          </a:xfrm>
        </p:grpSpPr>
        <p:sp>
          <p:nvSpPr>
            <p:cNvPr id="28" name="직사각형 2">
              <a:extLst>
                <a:ext uri="{FF2B5EF4-FFF2-40B4-BE49-F238E27FC236}">
                  <a16:creationId xmlns:a16="http://schemas.microsoft.com/office/drawing/2014/main" id="{314A3359-4EA0-487F-A381-BBE65B74A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3301" y="320672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1pPr>
              <a:lvl2pPr marL="742950" indent="-28575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2pPr>
              <a:lvl3pPr marL="11430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3pPr>
              <a:lvl4pPr marL="16002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4pPr>
              <a:lvl5pPr marL="2057400" indent="-228600"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MD개성체" panose="02020603020101020101" pitchFamily="18" charset="-127"/>
                  <a:ea typeface="MD개성체" panose="02020603020101020101" pitchFamily="18" charset="-127"/>
                </a:defRPr>
              </a:lvl9pPr>
            </a:lstStyle>
            <a:p>
              <a:r>
                <a:rPr lang="ko-KR" altLang="en-US" sz="1800" dirty="0">
                  <a:solidFill>
                    <a:srgbClr val="C00000"/>
                  </a:solidFill>
                  <a:latin typeface="a옛날목욕탕L" panose="02020600000000000000" pitchFamily="18" charset="-127"/>
                  <a:ea typeface="a옛날목욕탕L" panose="02020600000000000000" pitchFamily="18" charset="-127"/>
                </a:rPr>
                <a:t>①</a:t>
              </a:r>
              <a:endParaRPr lang="ko-KR" altLang="en-US" sz="1800" dirty="0">
                <a:latin typeface="a옛날목욕탕L" panose="02020600000000000000" pitchFamily="18" charset="-127"/>
                <a:ea typeface="a옛날목욕탕L" panose="02020600000000000000" pitchFamily="18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1E0E477-5923-47ED-83D5-073C71A9FF2F}"/>
                </a:ext>
              </a:extLst>
            </p:cNvPr>
            <p:cNvSpPr/>
            <p:nvPr/>
          </p:nvSpPr>
          <p:spPr>
            <a:xfrm>
              <a:off x="9169218" y="3378169"/>
              <a:ext cx="2143166" cy="1308659"/>
            </a:xfrm>
            <a:prstGeom prst="rect">
              <a:avLst/>
            </a:prstGeom>
            <a:noFill/>
            <a:ln w="3111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960" dirty="0">
                <a:solidFill>
                  <a:srgbClr val="FFFFFF"/>
                </a:solidFill>
              </a:endParaRPr>
            </a:p>
          </p:txBody>
        </p:sp>
      </p:grpSp>
      <p:sp>
        <p:nvSpPr>
          <p:cNvPr id="23" name="모서리가 둥근 직사각형 22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8231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면접용 </a:t>
            </a:r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28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분 </a:t>
            </a:r>
            <a:r>
              <a:rPr lang="en-US" altLang="ko-KR" sz="28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SPEECH </a:t>
            </a:r>
            <a:r>
              <a:rPr lang="ko-KR" altLang="en-US" sz="28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작성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24" name="직사각형 23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3" name="그림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543" y="2724182"/>
            <a:ext cx="878831" cy="484872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3819455" y="2604884"/>
            <a:ext cx="1209319" cy="675432"/>
          </a:xfrm>
          <a:prstGeom prst="rect">
            <a:avLst/>
          </a:prstGeom>
          <a:noFill/>
        </p:spPr>
      </p:pic>
      <p:grpSp>
        <p:nvGrpSpPr>
          <p:cNvPr id="41" name="그룹 40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4533026" y="2965935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42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4" name="그림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122848"/>
            <a:ext cx="4383087" cy="18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7" y="3278673"/>
            <a:ext cx="43434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직사각형 45">
            <a:extLst>
              <a:ext uri="{FF2B5EF4-FFF2-40B4-BE49-F238E27FC236}">
                <a16:creationId xmlns:a16="http://schemas.microsoft.com/office/drawing/2014/main" id="{7B398F16-0C2E-4280-9EC1-60A57801A86E}"/>
              </a:ext>
            </a:extLst>
          </p:cNvPr>
          <p:cNvSpPr/>
          <p:nvPr/>
        </p:nvSpPr>
        <p:spPr>
          <a:xfrm>
            <a:off x="8820150" y="4169260"/>
            <a:ext cx="400050" cy="107950"/>
          </a:xfrm>
          <a:prstGeom prst="rect">
            <a:avLst/>
          </a:prstGeom>
          <a:noFill/>
          <a:ln w="349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1pPr>
            <a:lvl2pPr marL="742950" indent="-28575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2pPr>
            <a:lvl3pPr marL="1143000" indent="-22860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3pPr>
            <a:lvl4pPr marL="1600200" indent="-22860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4pPr>
            <a:lvl5pPr marL="2057400" indent="-22860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5pPr>
            <a:lvl6pPr marL="25146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6pPr>
            <a:lvl7pPr marL="29718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7pPr>
            <a:lvl8pPr marL="34290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8pPr>
            <a:lvl9pPr marL="38862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9pPr>
          </a:lstStyle>
          <a:p>
            <a:pPr algn="ctr" eaLnBrk="1" latinLnBrk="1" hangingPunct="1"/>
            <a:endParaRPr kumimoji="0" lang="ko-KR" altLang="en-US" sz="700">
              <a:solidFill>
                <a:srgbClr val="FFFFFF"/>
              </a:solidFill>
              <a:latin typeface="Calibri" panose="020F0502020204030204" pitchFamily="34" charset="0"/>
              <a:ea typeface="굴림" panose="020B0600000101010101" pitchFamily="50" charset="-127"/>
            </a:endParaRPr>
          </a:p>
        </p:txBody>
      </p:sp>
      <p:pic>
        <p:nvPicPr>
          <p:cNvPr id="47" name="그림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962" y="2310298"/>
            <a:ext cx="20542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직사각형 47">
            <a:extLst>
              <a:ext uri="{FF2B5EF4-FFF2-40B4-BE49-F238E27FC236}">
                <a16:creationId xmlns:a16="http://schemas.microsoft.com/office/drawing/2014/main" id="{CC76954E-D056-4D00-8FA1-7C2AA062B718}"/>
              </a:ext>
            </a:extLst>
          </p:cNvPr>
          <p:cNvSpPr/>
          <p:nvPr/>
        </p:nvSpPr>
        <p:spPr>
          <a:xfrm>
            <a:off x="6851650" y="2446823"/>
            <a:ext cx="1697037" cy="376237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1pPr>
            <a:lvl2pPr marL="742950" indent="-28575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2pPr>
            <a:lvl3pPr marL="1143000" indent="-22860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3pPr>
            <a:lvl4pPr marL="1600200" indent="-22860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4pPr>
            <a:lvl5pPr marL="2057400" indent="-228600" defTabSz="681038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5pPr>
            <a:lvl6pPr marL="25146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6pPr>
            <a:lvl7pPr marL="29718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7pPr>
            <a:lvl8pPr marL="34290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8pPr>
            <a:lvl9pPr marL="3886200" indent="-228600" defTabSz="681038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9pPr>
          </a:lstStyle>
          <a:p>
            <a:pPr algn="ctr" eaLnBrk="1" latinLnBrk="1" hangingPunct="1"/>
            <a:endParaRPr kumimoji="0" lang="ko-KR" altLang="en-US" sz="700">
              <a:solidFill>
                <a:srgbClr val="FFFFFF"/>
              </a:solidFill>
              <a:latin typeface="Calibri" panose="020F0502020204030204" pitchFamily="34" charset="0"/>
              <a:ea typeface="굴림" panose="020B0600000101010101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E077F9C7-D6B0-4379-B1F8-181C8A49D17A}"/>
              </a:ext>
            </a:extLst>
          </p:cNvPr>
          <p:cNvGrpSpPr/>
          <p:nvPr/>
        </p:nvGrpSpPr>
        <p:grpSpPr>
          <a:xfrm>
            <a:off x="8629041" y="2570331"/>
            <a:ext cx="1053618" cy="426983"/>
            <a:chOff x="4695644" y="5665361"/>
            <a:chExt cx="1118285" cy="488004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50" name="그림 29">
              <a:extLst>
                <a:ext uri="{FF2B5EF4-FFF2-40B4-BE49-F238E27FC236}">
                  <a16:creationId xmlns:a16="http://schemas.microsoft.com/office/drawing/2014/main" id="{BDF1C95F-A3EA-4DFB-A198-AEC279DFB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644" y="5665361"/>
              <a:ext cx="224233" cy="387832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D15B5E3-96B5-4412-8C12-D1B44EFF2921}"/>
                </a:ext>
              </a:extLst>
            </p:cNvPr>
            <p:cNvSpPr/>
            <p:nvPr/>
          </p:nvSpPr>
          <p:spPr bwMode="auto">
            <a:xfrm>
              <a:off x="4898526" y="5863161"/>
              <a:ext cx="915403" cy="2902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1525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+mn-cs"/>
                </a:rPr>
                <a:t> Click!</a:t>
              </a:r>
              <a:endParaRPr kumimoji="0" lang="ko-KR" altLang="en-US" sz="1050" dirty="0">
                <a:solidFill>
                  <a:srgbClr val="FF0000"/>
                </a:solidFill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59DFDB3F-BDCB-4D37-A523-4CE692B8CD98}"/>
              </a:ext>
            </a:extLst>
          </p:cNvPr>
          <p:cNvSpPr/>
          <p:nvPr/>
        </p:nvSpPr>
        <p:spPr>
          <a:xfrm>
            <a:off x="6742112" y="2991335"/>
            <a:ext cx="1801813" cy="300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5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  <a:cs typeface="+mn-cs"/>
              </a:rPr>
              <a:t>①서비스 이용하기 클릭</a:t>
            </a:r>
            <a:endParaRPr kumimoji="0" lang="en-US" altLang="ko-KR" sz="1350" dirty="0">
              <a:solidFill>
                <a:srgbClr val="FF0000"/>
              </a:solidFill>
              <a:latin typeface="a옛날목욕탕L" panose="02020600000000000000" pitchFamily="18" charset="-127"/>
              <a:ea typeface="a옛날목욕탕L" panose="02020600000000000000" pitchFamily="18" charset="-127"/>
              <a:cs typeface="+mn-cs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CED7FD1F-BE70-4986-9BD8-FB0738AA2299}"/>
              </a:ext>
            </a:extLst>
          </p:cNvPr>
          <p:cNvSpPr/>
          <p:nvPr/>
        </p:nvSpPr>
        <p:spPr>
          <a:xfrm>
            <a:off x="6781800" y="5638800"/>
            <a:ext cx="4381500" cy="508000"/>
          </a:xfrm>
          <a:prstGeom prst="rect">
            <a:avLst/>
          </a:prstGeom>
        </p:spPr>
        <p:txBody>
          <a:bodyPr>
            <a:spAutoFit/>
          </a:bodyPr>
          <a:lstStyle>
            <a:lvl1pPr defTabSz="568325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1pPr>
            <a:lvl2pPr marL="742950" indent="-285750" defTabSz="568325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2pPr>
            <a:lvl3pPr marL="1143000" indent="-228600" defTabSz="568325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3pPr>
            <a:lvl4pPr marL="1600200" indent="-228600" defTabSz="568325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4pPr>
            <a:lvl5pPr marL="2057400" indent="-228600" defTabSz="568325"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5pPr>
            <a:lvl6pPr marL="2514600" indent="-228600" defTabSz="568325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6pPr>
            <a:lvl7pPr marL="2971800" indent="-228600" defTabSz="568325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7pPr>
            <a:lvl8pPr marL="3429000" indent="-228600" defTabSz="568325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8pPr>
            <a:lvl9pPr marL="3886200" indent="-228600" defTabSz="568325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MD개성체" panose="02020603020101020101" pitchFamily="18" charset="-127"/>
                <a:ea typeface="MD개성체" panose="02020603020101020101" pitchFamily="18" charset="-127"/>
                <a:cs typeface="MD개성체" panose="02020603020101020101" pitchFamily="18" charset="-127"/>
              </a:defRPr>
            </a:lvl9pPr>
          </a:lstStyle>
          <a:p>
            <a:pPr eaLnBrk="1" hangingPunct="1"/>
            <a:r>
              <a:rPr kumimoji="0" lang="ko-KR" altLang="en-US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②</a:t>
            </a:r>
            <a:r>
              <a:rPr kumimoji="0" lang="en-US" altLang="ko-KR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‘</a:t>
            </a:r>
            <a:r>
              <a:rPr kumimoji="0" lang="ko-KR" altLang="en-US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직무에 맞는 작성하기</a:t>
            </a:r>
            <a:r>
              <a:rPr kumimoji="0" lang="en-US" altLang="ko-KR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’</a:t>
            </a:r>
            <a:r>
              <a:rPr kumimoji="0" lang="ko-KR" altLang="en-US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클릭</a:t>
            </a:r>
            <a:endParaRPr kumimoji="0" lang="en-US" altLang="ko-KR" sz="1300" dirty="0">
              <a:solidFill>
                <a:srgbClr val="FF0000"/>
              </a:solidFill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pPr eaLnBrk="1" hangingPunct="1"/>
            <a:r>
              <a:rPr kumimoji="0" lang="ko-KR" altLang="en-US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</a:t>
            </a:r>
            <a:r>
              <a:rPr kumimoji="0" lang="en-US" altLang="ko-KR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(</a:t>
            </a:r>
            <a:r>
              <a:rPr kumimoji="0" lang="ko-KR" altLang="en-US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다양한 사례별 동영상 클릭하여 시청하고 참조하기</a:t>
            </a:r>
            <a:r>
              <a:rPr kumimoji="0" lang="en-US" altLang="ko-KR" sz="1300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)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037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면접용 </a:t>
            </a:r>
            <a:r>
              <a:rPr lang="en-US" altLang="ko-KR" sz="28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28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분 </a:t>
            </a:r>
            <a:r>
              <a:rPr lang="en-US" altLang="ko-KR" sz="28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SPEECH </a:t>
            </a:r>
            <a:r>
              <a:rPr lang="ko-KR" altLang="en-US" sz="28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작성</a:t>
            </a:r>
          </a:p>
        </p:txBody>
      </p:sp>
      <p:pic>
        <p:nvPicPr>
          <p:cNvPr id="15" name="그림 3">
            <a:extLst>
              <a:ext uri="{FF2B5EF4-FFF2-40B4-BE49-F238E27FC236}">
                <a16:creationId xmlns:a16="http://schemas.microsoft.com/office/drawing/2014/main" id="{B4098423-1B52-498C-BC0B-EEEA759B5B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0"/>
          <a:stretch/>
        </p:blipFill>
        <p:spPr bwMode="auto">
          <a:xfrm>
            <a:off x="6694303" y="769842"/>
            <a:ext cx="5131270" cy="4106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543D8633-093E-451F-BC8E-54C2ACACF788}"/>
              </a:ext>
            </a:extLst>
          </p:cNvPr>
          <p:cNvSpPr/>
          <p:nvPr/>
        </p:nvSpPr>
        <p:spPr>
          <a:xfrm>
            <a:off x="7570911" y="2512185"/>
            <a:ext cx="3105085" cy="324897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32C84D8-7638-4519-B6C5-89D88C10836A}"/>
              </a:ext>
            </a:extLst>
          </p:cNvPr>
          <p:cNvSpPr/>
          <p:nvPr/>
        </p:nvSpPr>
        <p:spPr>
          <a:xfrm>
            <a:off x="7572342" y="2918590"/>
            <a:ext cx="3105085" cy="51040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8ECA91E-DB00-4232-88B0-0D5AC4DD0FFC}"/>
              </a:ext>
            </a:extLst>
          </p:cNvPr>
          <p:cNvSpPr/>
          <p:nvPr/>
        </p:nvSpPr>
        <p:spPr>
          <a:xfrm>
            <a:off x="11001788" y="1089416"/>
            <a:ext cx="733012" cy="23534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42D39CA-1A90-4D41-8C06-EF32F48C8081}"/>
              </a:ext>
            </a:extLst>
          </p:cNvPr>
          <p:cNvSpPr/>
          <p:nvPr/>
        </p:nvSpPr>
        <p:spPr>
          <a:xfrm>
            <a:off x="10991030" y="865477"/>
            <a:ext cx="743770" cy="18080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6B114E8-34E5-4D4F-BFC1-B88CA97BFB4A}"/>
              </a:ext>
            </a:extLst>
          </p:cNvPr>
          <p:cNvSpPr/>
          <p:nvPr/>
        </p:nvSpPr>
        <p:spPr>
          <a:xfrm>
            <a:off x="7215843" y="2416344"/>
            <a:ext cx="462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③</a:t>
            </a:r>
            <a:endParaRPr lang="ko-KR" altLang="en-US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81F3167-FFCB-4781-B204-5D4FFA9C7AE1}"/>
              </a:ext>
            </a:extLst>
          </p:cNvPr>
          <p:cNvSpPr/>
          <p:nvPr/>
        </p:nvSpPr>
        <p:spPr>
          <a:xfrm>
            <a:off x="7215843" y="2785926"/>
            <a:ext cx="462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④</a:t>
            </a:r>
            <a:endParaRPr lang="ko-KR" altLang="en-US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4306A30-5D58-41FC-91D4-AB5AF827B823}"/>
              </a:ext>
            </a:extLst>
          </p:cNvPr>
          <p:cNvSpPr/>
          <p:nvPr/>
        </p:nvSpPr>
        <p:spPr>
          <a:xfrm>
            <a:off x="10679407" y="1002268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⑤</a:t>
            </a:r>
            <a:endParaRPr lang="ko-KR" altLang="en-US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AC106BC2-4E75-47C3-9828-FDF6D87F1954}"/>
              </a:ext>
            </a:extLst>
          </p:cNvPr>
          <p:cNvSpPr/>
          <p:nvPr/>
        </p:nvSpPr>
        <p:spPr>
          <a:xfrm>
            <a:off x="10677428" y="751242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⑥</a:t>
            </a:r>
            <a:endParaRPr lang="ko-KR" altLang="en-US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3DC4008-B305-4C1D-B46D-B88FD61376AC}"/>
              </a:ext>
            </a:extLst>
          </p:cNvPr>
          <p:cNvSpPr/>
          <p:nvPr/>
        </p:nvSpPr>
        <p:spPr>
          <a:xfrm>
            <a:off x="7319388" y="4958309"/>
            <a:ext cx="36823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③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합격 사례 선택하여 참조하기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④ 사례 참조하여 작성하기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⑤ 소요 시간 참조하기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⑥ 임시저장하기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24" name="직사각형 23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3" name="그림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7543" y="2724182"/>
            <a:ext cx="878831" cy="484872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3819455" y="2604884"/>
            <a:ext cx="1209319" cy="675432"/>
          </a:xfrm>
          <a:prstGeom prst="rect">
            <a:avLst/>
          </a:prstGeom>
          <a:noFill/>
        </p:spPr>
      </p:pic>
      <p:grpSp>
        <p:nvGrpSpPr>
          <p:cNvPr id="41" name="그룹 40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4533026" y="2965935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42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모서리가 둥근 직사각형 24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2901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5031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AI</a:t>
            </a:r>
            <a:r>
              <a:rPr lang="ko-KR" altLang="en-US" sz="2000" dirty="0" err="1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면접노트</a:t>
            </a:r>
            <a:r>
              <a:rPr lang="en-US" altLang="ko-KR" sz="20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0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작성</a:t>
            </a:r>
            <a:r>
              <a:rPr lang="en-US" altLang="ko-KR" sz="20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000" dirty="0" err="1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자소서를</a:t>
            </a:r>
            <a:r>
              <a:rPr lang="ko-KR" altLang="en-US" sz="20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분석하여 맞춤형 질문 제시</a:t>
            </a:r>
            <a:r>
              <a:rPr lang="en-US" altLang="ko-KR" sz="20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0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7" name="그림 21">
            <a:extLst>
              <a:ext uri="{FF2B5EF4-FFF2-40B4-BE49-F238E27FC236}">
                <a16:creationId xmlns:a16="http://schemas.microsoft.com/office/drawing/2014/main" id="{D0FBA3C0-44F7-4D82-B737-A0CA4A060E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49"/>
          <a:stretch/>
        </p:blipFill>
        <p:spPr bwMode="auto">
          <a:xfrm>
            <a:off x="6534155" y="2688332"/>
            <a:ext cx="5165996" cy="3119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6626904" y="4181418"/>
            <a:ext cx="5073247" cy="1626195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200ED43-E04D-4E8D-9636-426FA3E0BE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497964" y="800543"/>
            <a:ext cx="5216255" cy="1323752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1CC38733-30D0-45F4-A1CD-91D688E4FDAE}"/>
              </a:ext>
            </a:extLst>
          </p:cNvPr>
          <p:cNvGrpSpPr/>
          <p:nvPr/>
        </p:nvGrpSpPr>
        <p:grpSpPr>
          <a:xfrm>
            <a:off x="9709259" y="787702"/>
            <a:ext cx="1990892" cy="1316479"/>
            <a:chOff x="7958482" y="1116070"/>
            <a:chExt cx="1591424" cy="2500629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8569CC90-17D2-479E-8407-F01D0C666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76096" y="1116070"/>
              <a:ext cx="1573810" cy="1207849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C6CD2B46-2903-4A37-9863-AB3F0DC0A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58482" y="2418118"/>
              <a:ext cx="1591424" cy="1198581"/>
            </a:xfrm>
            <a:prstGeom prst="rect">
              <a:avLst/>
            </a:prstGeom>
          </p:spPr>
        </p:pic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87FD91D-B7BC-4884-8723-9FB6AA39147F}"/>
              </a:ext>
            </a:extLst>
          </p:cNvPr>
          <p:cNvSpPr/>
          <p:nvPr/>
        </p:nvSpPr>
        <p:spPr>
          <a:xfrm>
            <a:off x="9709259" y="814987"/>
            <a:ext cx="1990892" cy="1291617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FB951E2-EE06-4372-9171-C72D3A16F3B0}"/>
              </a:ext>
            </a:extLst>
          </p:cNvPr>
          <p:cNvSpPr/>
          <p:nvPr/>
        </p:nvSpPr>
        <p:spPr>
          <a:xfrm>
            <a:off x="6414443" y="2196795"/>
            <a:ext cx="26081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accent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①서비스 이용하기 클릭</a:t>
            </a:r>
            <a:endParaRPr lang="en-US" altLang="ko-KR" dirty="0">
              <a:solidFill>
                <a:schemeClr val="accent1"/>
              </a:solidFill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F85645B-2F0C-4FC6-9273-D720B0DDB19D}"/>
              </a:ext>
            </a:extLst>
          </p:cNvPr>
          <p:cNvSpPr/>
          <p:nvPr/>
        </p:nvSpPr>
        <p:spPr>
          <a:xfrm>
            <a:off x="6368029" y="5885632"/>
            <a:ext cx="5843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59543">
              <a:defRPr/>
            </a:pPr>
            <a:r>
              <a:rPr lang="ko-KR" altLang="en-US" dirty="0">
                <a:solidFill>
                  <a:schemeClr val="accent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②직무 선택하기</a:t>
            </a:r>
            <a:r>
              <a:rPr lang="en-US" altLang="ko-KR" dirty="0">
                <a:solidFill>
                  <a:schemeClr val="accent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(</a:t>
            </a:r>
            <a:r>
              <a:rPr lang="ko-KR" altLang="en-US" dirty="0">
                <a:solidFill>
                  <a:schemeClr val="accent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직무는 최대 </a:t>
            </a:r>
            <a:r>
              <a:rPr lang="en-US" altLang="ko-KR" dirty="0">
                <a:solidFill>
                  <a:schemeClr val="accent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3</a:t>
            </a:r>
            <a:r>
              <a:rPr lang="ko-KR" altLang="en-US" dirty="0">
                <a:solidFill>
                  <a:schemeClr val="accent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개까지 선택 활용가능</a:t>
            </a:r>
            <a:r>
              <a:rPr lang="en-US" altLang="ko-KR" dirty="0">
                <a:solidFill>
                  <a:schemeClr val="accent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)</a:t>
            </a:r>
          </a:p>
        </p:txBody>
      </p:sp>
      <p:pic>
        <p:nvPicPr>
          <p:cNvPr id="18" name="그림 29">
            <a:extLst>
              <a:ext uri="{FF2B5EF4-FFF2-40B4-BE49-F238E27FC236}">
                <a16:creationId xmlns:a16="http://schemas.microsoft.com/office/drawing/2014/main" id="{6A76ECEB-3E5A-4D78-9EA4-3EC972E314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305" y="2132726"/>
            <a:ext cx="281688" cy="45244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D38205FD-BC37-49F3-8DCE-3BA07B2F2761}"/>
              </a:ext>
            </a:extLst>
          </p:cNvPr>
          <p:cNvSpPr/>
          <p:nvPr/>
        </p:nvSpPr>
        <p:spPr bwMode="auto">
          <a:xfrm>
            <a:off x="11125172" y="2363482"/>
            <a:ext cx="1149957" cy="296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Click!</a:t>
            </a:r>
            <a:endParaRPr kumimoji="0" lang="ko-KR" altLang="en-US" sz="1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6708" y="1567213"/>
            <a:ext cx="1447800" cy="935410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4509596" y="1514215"/>
            <a:ext cx="1447800" cy="950504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0610" y="2715734"/>
            <a:ext cx="892438" cy="524679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4659289" y="2612169"/>
            <a:ext cx="1209319" cy="675432"/>
          </a:xfrm>
          <a:prstGeom prst="rect">
            <a:avLst/>
          </a:prstGeom>
          <a:noFill/>
        </p:spPr>
      </p:pic>
      <p:grpSp>
        <p:nvGrpSpPr>
          <p:cNvPr id="44" name="그룹 43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070229" y="2735233"/>
            <a:ext cx="944278" cy="557500"/>
            <a:chOff x="4268045" y="4794191"/>
            <a:chExt cx="1065483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45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09432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534326" y="2029028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48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506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5031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AI</a:t>
            </a:r>
            <a:r>
              <a:rPr lang="ko-KR" altLang="en-US" sz="2400" dirty="0" err="1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면접노트</a:t>
            </a:r>
            <a:r>
              <a:rPr lang="en-US" altLang="ko-KR" sz="24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작성</a:t>
            </a:r>
            <a:r>
              <a:rPr lang="en-US" altLang="ko-KR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400" dirty="0" err="1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자소서를</a:t>
            </a:r>
            <a:r>
              <a:rPr lang="ko-KR" altLang="en-US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분석하여 맞춤형 질문 제시</a:t>
            </a:r>
            <a:r>
              <a:rPr lang="en-US" altLang="ko-KR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5" name="그림 3">
            <a:extLst>
              <a:ext uri="{FF2B5EF4-FFF2-40B4-BE49-F238E27FC236}">
                <a16:creationId xmlns:a16="http://schemas.microsoft.com/office/drawing/2014/main" id="{FB933A1F-6855-48B4-8D13-9224FDD19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661" y="950283"/>
            <a:ext cx="3031257" cy="206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그림 4">
            <a:extLst>
              <a:ext uri="{FF2B5EF4-FFF2-40B4-BE49-F238E27FC236}">
                <a16:creationId xmlns:a16="http://schemas.microsoft.com/office/drawing/2014/main" id="{EB696010-EDFA-4013-8F5E-E018308FD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941070"/>
            <a:ext cx="3034518" cy="209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6C0876F5-C743-47EC-94AC-E813A3F57DB8}"/>
              </a:ext>
            </a:extLst>
          </p:cNvPr>
          <p:cNvSpPr/>
          <p:nvPr/>
        </p:nvSpPr>
        <p:spPr>
          <a:xfrm>
            <a:off x="9980057" y="1998845"/>
            <a:ext cx="710013" cy="1067995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E5D545E-2AC4-476B-BA4D-835DD43405E5}"/>
              </a:ext>
            </a:extLst>
          </p:cNvPr>
          <p:cNvSpPr/>
          <p:nvPr/>
        </p:nvSpPr>
        <p:spPr>
          <a:xfrm>
            <a:off x="9420407" y="5255533"/>
            <a:ext cx="1380490" cy="724341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C781A8D-C259-44E6-A31D-3E8739CDA765}"/>
              </a:ext>
            </a:extLst>
          </p:cNvPr>
          <p:cNvSpPr/>
          <p:nvPr/>
        </p:nvSpPr>
        <p:spPr>
          <a:xfrm>
            <a:off x="6406660" y="3040173"/>
            <a:ext cx="5768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③ 개인특성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직무 맞는 면접질문최대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개선택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(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중요도와 제출 빈도 제공</a:t>
            </a: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DAE41F8-72F6-4CC3-BAB3-FE19831F6347}"/>
              </a:ext>
            </a:extLst>
          </p:cNvPr>
          <p:cNvSpPr/>
          <p:nvPr/>
        </p:nvSpPr>
        <p:spPr>
          <a:xfrm>
            <a:off x="6421185" y="5979874"/>
            <a:ext cx="5163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④ 선택한 면접 질문의 질문 의도와 답변 방향을              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확인 작성하기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1" y="1302518"/>
            <a:ext cx="1447800" cy="93541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362" y="2438400"/>
            <a:ext cx="892438" cy="524679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4546711" y="2346787"/>
            <a:ext cx="1209319" cy="675432"/>
          </a:xfrm>
          <a:prstGeom prst="rect">
            <a:avLst/>
          </a:prstGeom>
          <a:noFill/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070230" y="2735233"/>
            <a:ext cx="949570" cy="465167"/>
            <a:chOff x="4268045" y="4794191"/>
            <a:chExt cx="1071454" cy="705652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27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420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4419602" y="1286960"/>
            <a:ext cx="1447800" cy="950504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222630" y="1752600"/>
            <a:ext cx="949570" cy="465167"/>
            <a:chOff x="4268045" y="4794191"/>
            <a:chExt cx="1071454" cy="705652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1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420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33" name="직사각형 32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모서리가 둥근 직사각형 33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8362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>
            <a:extLst>
              <a:ext uri="{FF2B5EF4-FFF2-40B4-BE49-F238E27FC236}">
                <a16:creationId xmlns:a16="http://schemas.microsoft.com/office/drawing/2014/main" id="{72D42916-9F96-4BC2-96CA-2A5F030B3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1219200"/>
            <a:ext cx="4983162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765B99EC-9D5E-4060-ACAF-D173E1996058}"/>
              </a:ext>
            </a:extLst>
          </p:cNvPr>
          <p:cNvSpPr/>
          <p:nvPr/>
        </p:nvSpPr>
        <p:spPr>
          <a:xfrm>
            <a:off x="6841017" y="3276601"/>
            <a:ext cx="4530146" cy="1371599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60" dirty="0">
              <a:solidFill>
                <a:srgbClr val="FFFFFF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3AA0372-5AC4-49C2-85EB-8BD13F33456A}"/>
              </a:ext>
            </a:extLst>
          </p:cNvPr>
          <p:cNvSpPr/>
          <p:nvPr/>
        </p:nvSpPr>
        <p:spPr>
          <a:xfrm>
            <a:off x="6400800" y="5232971"/>
            <a:ext cx="331853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⑤ 키워드 작성 및 수정 다운로드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연습하기</a:t>
            </a:r>
            <a:endParaRPr lang="en-US" altLang="ko-KR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90716" y="762000"/>
            <a:ext cx="6340713" cy="6118844"/>
            <a:chOff x="90716" y="762000"/>
            <a:chExt cx="6340713" cy="6118844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98000"/>
                      </a14:imgEffect>
                      <a14:imgEffect>
                        <a14:brightnessContrast bright="-35000" contrast="-1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716" y="841209"/>
              <a:ext cx="6340713" cy="6039635"/>
            </a:xfrm>
            <a:prstGeom prst="rect">
              <a:avLst/>
            </a:prstGeom>
          </p:spPr>
        </p:pic>
        <p:sp>
          <p:nvSpPr>
            <p:cNvPr id="26" name="직사각형 25"/>
            <p:cNvSpPr/>
            <p:nvPr/>
          </p:nvSpPr>
          <p:spPr>
            <a:xfrm>
              <a:off x="4114800" y="762000"/>
              <a:ext cx="762000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0031879-972D-4E4A-AD64-FEB0668195B2}"/>
              </a:ext>
            </a:extLst>
          </p:cNvPr>
          <p:cNvSpPr/>
          <p:nvPr/>
        </p:nvSpPr>
        <p:spPr>
          <a:xfrm>
            <a:off x="0" y="0"/>
            <a:ext cx="12192000" cy="75031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AI</a:t>
            </a:r>
            <a:r>
              <a:rPr lang="ko-KR" altLang="en-US" sz="2400" dirty="0" err="1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면접노트</a:t>
            </a:r>
            <a:r>
              <a:rPr lang="en-US" altLang="ko-KR" sz="2400" dirty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작성</a:t>
            </a:r>
            <a:r>
              <a:rPr lang="en-US" altLang="ko-KR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400" dirty="0" err="1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자소서를</a:t>
            </a:r>
            <a:r>
              <a:rPr lang="ko-KR" altLang="en-US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분석하여 맞춤형 질문 제시</a:t>
            </a:r>
            <a:r>
              <a:rPr lang="en-US" altLang="ko-KR" sz="2400" dirty="0" smtClean="0">
                <a:solidFill>
                  <a:srgbClr val="FFFF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6708" y="1567213"/>
            <a:ext cx="1447800" cy="935410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ECBFA12-E0B1-406A-9315-E96741BD265B}"/>
              </a:ext>
            </a:extLst>
          </p:cNvPr>
          <p:cNvSpPr/>
          <p:nvPr/>
        </p:nvSpPr>
        <p:spPr>
          <a:xfrm>
            <a:off x="4509596" y="1514215"/>
            <a:ext cx="1447800" cy="950504"/>
          </a:xfrm>
          <a:prstGeom prst="rect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87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0610" y="2715734"/>
            <a:ext cx="892438" cy="524679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C8DA2609-CDFF-4B0E-9ED4-B63AA9A55E3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93" b="89939" l="3476" r="31279"/>
                    </a14:imgEffect>
                    <a14:imgEffect>
                      <a14:colorTemperature colorTemp="6641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1" r="65246" b="67"/>
          <a:stretch/>
        </p:blipFill>
        <p:spPr>
          <a:xfrm>
            <a:off x="4659289" y="2612169"/>
            <a:ext cx="1209319" cy="675432"/>
          </a:xfrm>
          <a:prstGeom prst="rect">
            <a:avLst/>
          </a:prstGeom>
          <a:noFill/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070229" y="2735233"/>
            <a:ext cx="944278" cy="557500"/>
            <a:chOff x="4268045" y="4794191"/>
            <a:chExt cx="1065483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3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09432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5534326" y="2029028"/>
            <a:ext cx="949570" cy="557500"/>
            <a:chOff x="4268045" y="4794191"/>
            <a:chExt cx="1071454" cy="845720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36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56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FF0000"/>
                  </a:solidFill>
                </a:rPr>
                <a:t> Click!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8237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096000" y="631778"/>
            <a:ext cx="0" cy="6226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FBD0EE4-349D-44F1-8A04-942EE5D6168E}"/>
              </a:ext>
            </a:extLst>
          </p:cNvPr>
          <p:cNvGrpSpPr/>
          <p:nvPr/>
        </p:nvGrpSpPr>
        <p:grpSpPr>
          <a:xfrm>
            <a:off x="4491094" y="6084087"/>
            <a:ext cx="974892" cy="356848"/>
            <a:chOff x="4268045" y="4794191"/>
            <a:chExt cx="1071454" cy="539809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grpSpPr>
        <p:pic>
          <p:nvPicPr>
            <p:cNvPr id="20" name="그림 29">
              <a:extLst>
                <a:ext uri="{FF2B5EF4-FFF2-40B4-BE49-F238E27FC236}">
                  <a16:creationId xmlns:a16="http://schemas.microsoft.com/office/drawing/2014/main" id="{7F4220D2-4185-4F59-A360-C6586C8A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045" y="4794191"/>
              <a:ext cx="312102" cy="539809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5BDB7B3-DC92-44D3-80B7-1D149591CDEB}"/>
                </a:ext>
              </a:extLst>
            </p:cNvPr>
            <p:cNvSpPr/>
            <p:nvPr/>
          </p:nvSpPr>
          <p:spPr bwMode="auto">
            <a:xfrm>
              <a:off x="4424096" y="5079639"/>
              <a:ext cx="915403" cy="254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08700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Click!</a:t>
              </a:r>
              <a:endParaRPr kumimoji="0" lang="ko-KR" altLang="en-US" sz="140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0" y="0"/>
            <a:ext cx="12192000" cy="631778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공기업관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40" y="881558"/>
            <a:ext cx="6050150" cy="5976442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855122" y="2027364"/>
            <a:ext cx="1783677" cy="3348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631542" y="2057400"/>
            <a:ext cx="5103257" cy="3276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공기업관을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클릭하면 공기업 관련 다양한 콘텐츠 활용이 가능합니다</a:t>
            </a:r>
            <a:r>
              <a:rPr lang="en-US" altLang="ko-KR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</a:p>
          <a:p>
            <a:endParaRPr lang="en-US" altLang="ko-KR" dirty="0" smtClean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dirty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</a:t>
            </a:r>
            <a:r>
              <a:rPr lang="ko-KR" altLang="en-US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면접노트</a:t>
            </a:r>
            <a:endParaRPr lang="en-US" altLang="ko-KR" dirty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- 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</a:t>
            </a:r>
            <a:r>
              <a:rPr lang="ko-KR" altLang="en-US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면접기출</a:t>
            </a:r>
            <a:endParaRPr lang="en-US" altLang="ko-KR" dirty="0" smtClean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dirty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</a:t>
            </a:r>
            <a:r>
              <a:rPr lang="ko-KR" altLang="en-US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채용요건</a:t>
            </a:r>
            <a:endParaRPr lang="en-US" altLang="ko-KR" dirty="0" smtClean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dirty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</a:t>
            </a:r>
            <a:r>
              <a:rPr lang="ko-KR" altLang="en-US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자소서항목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en-US" altLang="ko-KR" dirty="0" smtClean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dirty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직무분석 자료</a:t>
            </a:r>
            <a:endParaRPr lang="en-US" altLang="ko-KR" dirty="0" smtClean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dirty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직무내용 설명자료 등</a:t>
            </a:r>
            <a:endParaRPr lang="en-US" altLang="ko-KR" dirty="0" smtClean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3" name="직선 화살표 연결선 22"/>
          <p:cNvCxnSpPr>
            <a:stCxn id="22" idx="1"/>
            <a:endCxn id="16" idx="3"/>
          </p:cNvCxnSpPr>
          <p:nvPr/>
        </p:nvCxnSpPr>
        <p:spPr>
          <a:xfrm flipH="1" flipV="1">
            <a:off x="5638799" y="2194782"/>
            <a:ext cx="992743" cy="15009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11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46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10558"/>
            <a:ext cx="6229350" cy="6347442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7391400" y="1424958"/>
            <a:ext cx="44958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공기업면접준비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직무선택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후 모범답안보고 나의 답변 작성하여 준비하기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600" dirty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6" name="직선 화살표 연결선 5"/>
          <p:cNvCxnSpPr>
            <a:stCxn id="5" idx="1"/>
          </p:cNvCxnSpPr>
          <p:nvPr/>
        </p:nvCxnSpPr>
        <p:spPr>
          <a:xfrm flipH="1">
            <a:off x="3276600" y="1729758"/>
            <a:ext cx="4114800" cy="762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7391400" y="2199658"/>
            <a:ext cx="44958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공기업면접기출질문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최근 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년간 공기업 면접기출질문 모음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매년 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update)</a:t>
            </a:r>
            <a:endParaRPr lang="ko-KR" altLang="en-US" sz="1600" dirty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4" name="직선 화살표 연결선 13"/>
          <p:cNvCxnSpPr>
            <a:stCxn id="13" idx="1"/>
          </p:cNvCxnSpPr>
          <p:nvPr/>
        </p:nvCxnSpPr>
        <p:spPr>
          <a:xfrm flipH="1">
            <a:off x="6019800" y="2504458"/>
            <a:ext cx="1371600" cy="1397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/>
        </p:nvSpPr>
        <p:spPr>
          <a:xfrm>
            <a:off x="7416800" y="3253758"/>
            <a:ext cx="44958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자소서 항목 보여주기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최근 </a:t>
            </a:r>
            <a:r>
              <a:rPr lang="ko-KR" altLang="en-US" sz="1600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공기업별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자소서 항목 확인하기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600" dirty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7" name="직선 화살표 연결선 16"/>
          <p:cNvCxnSpPr>
            <a:stCxn id="16" idx="1"/>
          </p:cNvCxnSpPr>
          <p:nvPr/>
        </p:nvCxnSpPr>
        <p:spPr>
          <a:xfrm flipH="1">
            <a:off x="2895600" y="3558558"/>
            <a:ext cx="4521200" cy="3543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18"/>
          <p:cNvSpPr/>
          <p:nvPr/>
        </p:nvSpPr>
        <p:spPr>
          <a:xfrm>
            <a:off x="7391400" y="4091958"/>
            <a:ext cx="44958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NCS </a:t>
            </a:r>
            <a:r>
              <a:rPr lang="ko-KR" altLang="en-US" sz="1600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직무기술서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다양한 직무내용 확인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600" dirty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0" name="직선 화살표 연결선 19"/>
          <p:cNvCxnSpPr>
            <a:stCxn id="19" idx="1"/>
          </p:cNvCxnSpPr>
          <p:nvPr/>
        </p:nvCxnSpPr>
        <p:spPr>
          <a:xfrm flipH="1">
            <a:off x="4038600" y="4396758"/>
            <a:ext cx="335280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21"/>
          <p:cNvSpPr/>
          <p:nvPr/>
        </p:nvSpPr>
        <p:spPr>
          <a:xfrm>
            <a:off x="7391400" y="4865379"/>
            <a:ext cx="44958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업종별 </a:t>
            </a:r>
            <a:r>
              <a:rPr lang="ko-KR" altLang="en-US" sz="1600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직무내용에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세부 설명자료 수록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(9000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개의 파일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600" dirty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3" name="직선 화살표 연결선 22"/>
          <p:cNvCxnSpPr>
            <a:stCxn id="22" idx="1"/>
          </p:cNvCxnSpPr>
          <p:nvPr/>
        </p:nvCxnSpPr>
        <p:spPr>
          <a:xfrm flipH="1">
            <a:off x="5438775" y="5170179"/>
            <a:ext cx="1952625" cy="76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7391400" y="5671188"/>
            <a:ext cx="4495800" cy="81414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</a:t>
            </a:r>
            <a:r>
              <a:rPr lang="ko-KR" altLang="en-US" sz="1600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합격요건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공기업 취업준비를 위한 기업별 필수요건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dirty="0" err="1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우대사항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NCS </a:t>
            </a:r>
            <a:r>
              <a:rPr lang="ko-KR" altLang="en-US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시험과목 등 확인</a:t>
            </a:r>
            <a:r>
              <a:rPr lang="en-US" altLang="ko-KR" sz="1600" dirty="0" smtClean="0"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600" dirty="0">
              <a:solidFill>
                <a:srgbClr val="00206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화살표 연결선 25"/>
          <p:cNvCxnSpPr>
            <a:stCxn id="25" idx="1"/>
          </p:cNvCxnSpPr>
          <p:nvPr/>
        </p:nvCxnSpPr>
        <p:spPr>
          <a:xfrm flipH="1" flipV="1">
            <a:off x="6019800" y="5975989"/>
            <a:ext cx="1371600" cy="1022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0" y="0"/>
            <a:ext cx="12192000" cy="631778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공기업관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타원형 설명선 28"/>
          <p:cNvSpPr/>
          <p:nvPr/>
        </p:nvSpPr>
        <p:spPr>
          <a:xfrm>
            <a:off x="7391400" y="308637"/>
            <a:ext cx="1828800" cy="1116321"/>
          </a:xfrm>
          <a:prstGeom prst="wedgeEllipseCallout">
            <a:avLst>
              <a:gd name="adj1" fmla="val -89532"/>
              <a:gd name="adj2" fmla="val -7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002060"/>
                </a:solidFill>
              </a:rPr>
              <a:t>공기업관에서 </a:t>
            </a:r>
            <a:r>
              <a:rPr lang="ko-KR" altLang="en-US" sz="1400" dirty="0" err="1" smtClean="0">
                <a:solidFill>
                  <a:srgbClr val="002060"/>
                </a:solidFill>
              </a:rPr>
              <a:t>대기업관</a:t>
            </a:r>
            <a:r>
              <a:rPr lang="ko-KR" altLang="en-US" sz="1400" dirty="0" smtClean="0">
                <a:solidFill>
                  <a:srgbClr val="002060"/>
                </a:solidFill>
              </a:rPr>
              <a:t> 이동 가능</a:t>
            </a:r>
            <a:endParaRPr lang="ko-KR" altLang="en-US" sz="1400" dirty="0">
              <a:solidFill>
                <a:srgbClr val="002060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52400" y="152400"/>
            <a:ext cx="1752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rgbClr val="0000C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주요기능활용</a:t>
            </a:r>
            <a:endParaRPr lang="ko-KR" altLang="en-US" sz="1600" dirty="0">
              <a:solidFill>
                <a:srgbClr val="0000C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5813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571</TotalTime>
  <Words>748</Words>
  <Application>Microsoft Office PowerPoint</Application>
  <PresentationFormat>와이드스크린</PresentationFormat>
  <Paragraphs>191</Paragraphs>
  <Slides>21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40" baseType="lpstr">
      <vt:lpstr>Apple SD 산돌고딕 Neo 무거운</vt:lpstr>
      <vt:lpstr>a옛날목욕탕L</vt:lpstr>
      <vt:lpstr>HY견고딕</vt:lpstr>
      <vt:lpstr>HY헤드라인M</vt:lpstr>
      <vt:lpstr>KoreanYNMYTM</vt:lpstr>
      <vt:lpstr>MD개성체</vt:lpstr>
      <vt:lpstr>Nanum Gothic</vt:lpstr>
      <vt:lpstr>Nanum Gothic ExtraBold</vt:lpstr>
      <vt:lpstr>굴림</vt:lpstr>
      <vt:lpstr>나눔고딕</vt:lpstr>
      <vt:lpstr>나눔고딕 ExtraBold</vt:lpstr>
      <vt:lpstr>나눔바른고딕</vt:lpstr>
      <vt:lpstr>맑은 고딕</vt:lpstr>
      <vt:lpstr>Arial</vt:lpstr>
      <vt:lpstr>Calibri</vt:lpstr>
      <vt:lpstr>Calibri Light</vt:lpstr>
      <vt:lpstr>Wingdings</vt:lpstr>
      <vt:lpstr>Office Theme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AI로 JOB담하다 성공취업 플랫폼 사용가이드</dc:title>
  <dc:creator>admin</dc:creator>
  <cp:lastModifiedBy>user</cp:lastModifiedBy>
  <cp:revision>63</cp:revision>
  <dcterms:created xsi:type="dcterms:W3CDTF">2020-03-20T02:24:00Z</dcterms:created>
  <dcterms:modified xsi:type="dcterms:W3CDTF">2022-08-08T06:03:35Z</dcterms:modified>
</cp:coreProperties>
</file>